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319" r:id="rId3"/>
    <p:sldId id="320" r:id="rId4"/>
    <p:sldId id="281" r:id="rId5"/>
    <p:sldId id="324" r:id="rId6"/>
    <p:sldId id="325" r:id="rId7"/>
    <p:sldId id="332" r:id="rId8"/>
    <p:sldId id="329" r:id="rId9"/>
    <p:sldId id="330" r:id="rId10"/>
    <p:sldId id="331" r:id="rId11"/>
    <p:sldId id="328" r:id="rId12"/>
    <p:sldId id="337" r:id="rId13"/>
    <p:sldId id="338" r:id="rId14"/>
    <p:sldId id="345" r:id="rId15"/>
    <p:sldId id="347" r:id="rId16"/>
    <p:sldId id="348" r:id="rId17"/>
    <p:sldId id="349" r:id="rId18"/>
    <p:sldId id="352" r:id="rId19"/>
    <p:sldId id="353" r:id="rId20"/>
    <p:sldId id="355" r:id="rId21"/>
    <p:sldId id="361" r:id="rId22"/>
    <p:sldId id="374" r:id="rId23"/>
    <p:sldId id="376" r:id="rId24"/>
    <p:sldId id="375" r:id="rId25"/>
    <p:sldId id="379" r:id="rId26"/>
    <p:sldId id="288" r:id="rId27"/>
    <p:sldId id="290" r:id="rId28"/>
    <p:sldId id="491" r:id="rId29"/>
    <p:sldId id="497" r:id="rId30"/>
    <p:sldId id="498" r:id="rId31"/>
    <p:sldId id="395" r:id="rId32"/>
    <p:sldId id="396" r:id="rId33"/>
    <p:sldId id="405" r:id="rId34"/>
    <p:sldId id="413" r:id="rId35"/>
    <p:sldId id="415" r:id="rId36"/>
    <p:sldId id="416" r:id="rId37"/>
    <p:sldId id="418" r:id="rId38"/>
    <p:sldId id="439" r:id="rId39"/>
    <p:sldId id="434" r:id="rId40"/>
    <p:sldId id="444" r:id="rId41"/>
    <p:sldId id="445" r:id="rId42"/>
    <p:sldId id="390" r:id="rId43"/>
    <p:sldId id="296" r:id="rId44"/>
    <p:sldId id="289" r:id="rId45"/>
    <p:sldId id="494" r:id="rId46"/>
    <p:sldId id="473" r:id="rId47"/>
    <p:sldId id="492" r:id="rId48"/>
    <p:sldId id="480" r:id="rId49"/>
    <p:sldId id="485" r:id="rId50"/>
    <p:sldId id="481" r:id="rId51"/>
    <p:sldId id="483" r:id="rId52"/>
    <p:sldId id="495" r:id="rId53"/>
    <p:sldId id="496" r:id="rId54"/>
    <p:sldId id="500" r:id="rId55"/>
    <p:sldId id="512" r:id="rId56"/>
    <p:sldId id="5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D992-FE89-B390-7ED1-8240256499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5E3065-4283-8347-7683-1725B4272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B35D7-0261-2053-5FE3-552F856BDEB2}"/>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EB304727-E20A-C0F8-6DB2-2D1C9A05F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C7E40-C581-0EF5-CD03-2AE9D06AF89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8336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2B49-2F5C-F6A1-0CF9-344C51CB8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AA88E-E6DA-A125-86BB-765F6DAF40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0C0E-777C-4025-82EA-D1B71217B235}"/>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2626968A-8A6F-8C11-87FD-AC407D02D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784A5-8FB0-2FE4-D1A7-629237F05DFE}"/>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39664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5D546-37BE-B8DC-B571-FAA07E706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AB2F6C-8E9F-4F08-5FC1-3531F1656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67B51-9631-0064-8CED-E506F0BF6A9C}"/>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1B8CD429-A503-3AA8-C921-E8C2E4D06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D32DD-6D19-DE99-601D-C2A022389C74}"/>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196441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290B-85EE-EB53-E187-D6F38D34E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48603-6F5C-14B0-894F-75D6F38CCF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F493E-6D04-7330-9FBD-DFE525197999}"/>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623EB3E7-F7FC-4248-F4CA-85376763E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4BE13-DA68-B309-7312-8D82D2872DEA}"/>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40824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4A17-6274-EBF7-1910-B6E4CC3B9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19E5FF-4BA9-DF81-68F2-4AA6A4EA59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1A35EB-05DC-5715-8C3E-7647D04A24E6}"/>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93C2CFF0-8E3F-AAA5-2BA9-380FB7BE3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BDA5-17F7-913B-7046-861AB87C6F86}"/>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937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2FFB-7E05-B983-3016-D07511EC5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99B2F-C3C5-CB2F-36F0-4911254E95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F6A2C-72E5-CCCD-BB0E-04F4A5A1A5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C3207-7386-4EA8-DA27-054E4BEE1D9C}"/>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6" name="Footer Placeholder 5">
            <a:extLst>
              <a:ext uri="{FF2B5EF4-FFF2-40B4-BE49-F238E27FC236}">
                <a16:creationId xmlns:a16="http://schemas.microsoft.com/office/drawing/2014/main" id="{B3D66AD9-4785-E933-1EF9-A8E40C50D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3B8AC-35A3-0D1A-5B9C-DB804B2B17F0}"/>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1382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88BC-7C76-0E70-0825-1D539AFDBD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0107C5-1189-B4FA-A35D-645A0A524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5A8166-1B66-78F1-5C6B-0697399FE7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AFAB2B-A261-B9D8-E7A3-BA174E6F1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57220-986F-23E7-669C-7F0B76BC71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05317-1BA6-5966-23B4-20ECD8763588}"/>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8" name="Footer Placeholder 7">
            <a:extLst>
              <a:ext uri="{FF2B5EF4-FFF2-40B4-BE49-F238E27FC236}">
                <a16:creationId xmlns:a16="http://schemas.microsoft.com/office/drawing/2014/main" id="{0EE3CEFB-58DE-3FAC-2E1C-FA016B836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892DC-2670-BA20-D8C3-580B46900A72}"/>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31186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C192-DA7D-F458-FB94-160030AA24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7BDCAA-F92D-D7FF-9D6A-F2B59F664269}"/>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4" name="Footer Placeholder 3">
            <a:extLst>
              <a:ext uri="{FF2B5EF4-FFF2-40B4-BE49-F238E27FC236}">
                <a16:creationId xmlns:a16="http://schemas.microsoft.com/office/drawing/2014/main" id="{1C82AF62-BEB3-547C-8271-A3AE98101C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56139D-412F-8729-F1FE-58886EFF392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75427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B37FB-4161-FEA7-A3C4-D4F43D840915}"/>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3" name="Footer Placeholder 2">
            <a:extLst>
              <a:ext uri="{FF2B5EF4-FFF2-40B4-BE49-F238E27FC236}">
                <a16:creationId xmlns:a16="http://schemas.microsoft.com/office/drawing/2014/main" id="{FC65C097-2510-5E21-2FD8-F428C341A4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D60306-6219-426C-C0F5-AB1FE0C71CE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359129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9B2D-196B-0E07-43BB-5187D29D8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133FC-08FD-BD47-70F8-716764B21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9A16D-0893-E1BC-0C59-0BD90B84F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F4268-BB36-AAE8-B383-C7B07E88D228}"/>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6" name="Footer Placeholder 5">
            <a:extLst>
              <a:ext uri="{FF2B5EF4-FFF2-40B4-BE49-F238E27FC236}">
                <a16:creationId xmlns:a16="http://schemas.microsoft.com/office/drawing/2014/main" id="{9A2DA67F-8BF1-4B4E-EF5B-BD50DEA51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BF11-56F1-587D-34CE-8D91E083F35F}"/>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59572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731F-BB04-6756-82C7-E4EDDEA62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059A3-EFFA-0B6D-D4D8-D2B62E5F5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FC7A9-BC41-AF0F-9E2D-BBF9F3DB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DFF8E-7B48-58BC-96FB-0D9458B798CC}"/>
              </a:ext>
            </a:extLst>
          </p:cNvPr>
          <p:cNvSpPr>
            <a:spLocks noGrp="1"/>
          </p:cNvSpPr>
          <p:nvPr>
            <p:ph type="dt" sz="half" idx="10"/>
          </p:nvPr>
        </p:nvSpPr>
        <p:spPr/>
        <p:txBody>
          <a:bodyPr/>
          <a:lstStyle/>
          <a:p>
            <a:fld id="{4FCA853A-60B5-406D-89D9-4534F5988D28}" type="datetimeFigureOut">
              <a:rPr lang="en-US" smtClean="0"/>
              <a:t>10/8/2023</a:t>
            </a:fld>
            <a:endParaRPr lang="en-US"/>
          </a:p>
        </p:txBody>
      </p:sp>
      <p:sp>
        <p:nvSpPr>
          <p:cNvPr id="6" name="Footer Placeholder 5">
            <a:extLst>
              <a:ext uri="{FF2B5EF4-FFF2-40B4-BE49-F238E27FC236}">
                <a16:creationId xmlns:a16="http://schemas.microsoft.com/office/drawing/2014/main" id="{B9510157-EF44-BBAB-D42D-04F4C4D83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E788E-FB4B-E416-5B13-B1420646E9F4}"/>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75409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12ED26-BB16-7C5C-FBA1-D025FC8ED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85AD46-3608-ABA9-C969-80FBC9CAD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39A27-A058-4026-BFCE-7F201D22FF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A853A-60B5-406D-89D9-4534F5988D28}" type="datetimeFigureOut">
              <a:rPr lang="en-US" smtClean="0"/>
              <a:t>10/8/2023</a:t>
            </a:fld>
            <a:endParaRPr lang="en-US"/>
          </a:p>
        </p:txBody>
      </p:sp>
      <p:sp>
        <p:nvSpPr>
          <p:cNvPr id="5" name="Footer Placeholder 4">
            <a:extLst>
              <a:ext uri="{FF2B5EF4-FFF2-40B4-BE49-F238E27FC236}">
                <a16:creationId xmlns:a16="http://schemas.microsoft.com/office/drawing/2014/main" id="{71509435-BEB0-1D6F-C9E7-872D3258E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5F7B83-7B5D-BEAB-4B00-1ACCE9BFA8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BE63-4D0F-44A9-8E8B-15CE94288F9B}" type="slidenum">
              <a:rPr lang="en-US" smtClean="0"/>
              <a:t>‹#›</a:t>
            </a:fld>
            <a:endParaRPr lang="en-US"/>
          </a:p>
        </p:txBody>
      </p:sp>
    </p:spTree>
    <p:extLst>
      <p:ext uri="{BB962C8B-B14F-4D97-AF65-F5344CB8AC3E}">
        <p14:creationId xmlns:p14="http://schemas.microsoft.com/office/powerpoint/2010/main" val="1721998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6D44-573B-A660-1BEF-FED2DA5EB432}"/>
              </a:ext>
            </a:extLst>
          </p:cNvPr>
          <p:cNvSpPr>
            <a:spLocks noGrp="1"/>
          </p:cNvSpPr>
          <p:nvPr>
            <p:ph type="title"/>
          </p:nvPr>
        </p:nvSpPr>
        <p:spPr>
          <a:xfrm>
            <a:off x="838200" y="365125"/>
            <a:ext cx="6692153" cy="383339"/>
          </a:xfrm>
          <a:effectLst>
            <a:outerShdw blurRad="63500" sx="102000" sy="102000" algn="ctr" rotWithShape="0">
              <a:prstClr val="black">
                <a:alpha val="40000"/>
              </a:prstClr>
            </a:outerShdw>
          </a:effectLst>
        </p:spPr>
        <p:txBody>
          <a:bodyPr>
            <a:normAutofit fontScale="90000"/>
          </a:bodyPr>
          <a:lstStyle/>
          <a:p>
            <a:r>
              <a:rPr lang="en-US"/>
              <a:t>Mutable &amp; Immutable:</a:t>
            </a:r>
          </a:p>
        </p:txBody>
      </p:sp>
      <p:sp>
        <p:nvSpPr>
          <p:cNvPr id="4" name="Content Placeholder 3">
            <a:extLst>
              <a:ext uri="{FF2B5EF4-FFF2-40B4-BE49-F238E27FC236}">
                <a16:creationId xmlns:a16="http://schemas.microsoft.com/office/drawing/2014/main" id="{F8268CBA-8875-F932-6C31-EFDA9D46B712}"/>
              </a:ext>
            </a:extLst>
          </p:cNvPr>
          <p:cNvSpPr txBox="1">
            <a:spLocks noGrp="1"/>
          </p:cNvSpPr>
          <p:nvPr>
            <p:ph idx="1"/>
          </p:nvPr>
        </p:nvSpPr>
        <p:spPr>
          <a:xfrm>
            <a:off x="600637" y="811391"/>
            <a:ext cx="8785410" cy="1512209"/>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effectLst>
                  <a:outerShdw blurRad="38100" dist="25400" dir="5400000" algn="ctr" rotWithShape="0">
                    <a:srgbClr val="6E747A">
                      <a:alpha val="43000"/>
                    </a:srgbClr>
                  </a:outerShdw>
                </a:effectLst>
              </a:rPr>
              <a:t>Definitions</a:t>
            </a:r>
            <a:r>
              <a:rPr lang="en-US" b="1">
                <a:ln w="0"/>
                <a:solidFill>
                  <a:schemeClr val="accent1"/>
                </a:solidFill>
                <a:effectLst>
                  <a:outerShdw blurRad="38100" dist="25400" dir="5400000" algn="ctr" rotWithShape="0">
                    <a:srgbClr val="6E747A">
                      <a:alpha val="43000"/>
                    </a:srgbClr>
                  </a:outerShdw>
                </a:effectLst>
              </a:rPr>
              <a:t>: </a:t>
            </a:r>
          </a:p>
          <a:p>
            <a:pPr marL="285750" indent="-285750">
              <a:buFont typeface="Arial" panose="020B0604020202020204" pitchFamily="34" charset="0"/>
              <a:buChar char="•"/>
            </a:pPr>
            <a:r>
              <a:rPr lang="en-US" b="1">
                <a:ln w="0"/>
                <a:solidFill>
                  <a:schemeClr val="accent1"/>
                </a:solidFill>
                <a:effectLst>
                  <a:outerShdw blurRad="38100" dist="25400" dir="5400000" algn="ctr" rotWithShape="0">
                    <a:srgbClr val="6E747A">
                      <a:alpha val="43000"/>
                    </a:srgbClr>
                  </a:outerShdw>
                </a:effectLst>
              </a:rPr>
              <a:t>Mutable</a:t>
            </a:r>
            <a:r>
              <a:rPr lang="en-US"/>
              <a:t>  =. value of the variable can be changed.</a:t>
            </a:r>
          </a:p>
          <a:p>
            <a:pPr marL="285750" indent="-285750">
              <a:buFont typeface="Arial" panose="020B0604020202020204" pitchFamily="34" charset="0"/>
              <a:buChar char="•"/>
            </a:pPr>
            <a:r>
              <a:rPr lang="en-US" b="1">
                <a:ln w="0"/>
                <a:solidFill>
                  <a:schemeClr val="accent1"/>
                </a:solidFill>
                <a:effectLst>
                  <a:outerShdw blurRad="38100" dist="25400" dir="5400000" algn="ctr" rotWithShape="0">
                    <a:srgbClr val="6E747A">
                      <a:alpha val="43000"/>
                    </a:srgbClr>
                  </a:outerShdw>
                </a:effectLst>
              </a:rPr>
              <a:t>Immutable</a:t>
            </a:r>
            <a:r>
              <a:rPr lang="en-US"/>
              <a:t> = value of the variable cannot be changed</a:t>
            </a:r>
          </a:p>
        </p:txBody>
      </p:sp>
      <p:sp>
        <p:nvSpPr>
          <p:cNvPr id="5" name="Oval 4">
            <a:extLst>
              <a:ext uri="{FF2B5EF4-FFF2-40B4-BE49-F238E27FC236}">
                <a16:creationId xmlns:a16="http://schemas.microsoft.com/office/drawing/2014/main" id="{80D32699-ED74-8016-A897-CA1DDF7E87A8}"/>
              </a:ext>
            </a:extLst>
          </p:cNvPr>
          <p:cNvSpPr/>
          <p:nvPr/>
        </p:nvSpPr>
        <p:spPr>
          <a:xfrm>
            <a:off x="4969808" y="5887925"/>
            <a:ext cx="497537" cy="443221"/>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64C1E8-0A7D-87C5-B23E-044EB11A26EB}"/>
              </a:ext>
            </a:extLst>
          </p:cNvPr>
          <p:cNvSpPr/>
          <p:nvPr/>
        </p:nvSpPr>
        <p:spPr>
          <a:xfrm>
            <a:off x="3799912" y="3429000"/>
            <a:ext cx="1525123" cy="103542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C8BCBB-90AF-AD86-107F-7D4E752B33F9}"/>
              </a:ext>
            </a:extLst>
          </p:cNvPr>
          <p:cNvSpPr/>
          <p:nvPr/>
        </p:nvSpPr>
        <p:spPr>
          <a:xfrm>
            <a:off x="3808878" y="4703702"/>
            <a:ext cx="1937504" cy="1710653"/>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2A51AAC-28D6-CB70-2299-236E6DA82B9E}"/>
              </a:ext>
            </a:extLst>
          </p:cNvPr>
          <p:cNvSpPr txBox="1"/>
          <p:nvPr/>
        </p:nvSpPr>
        <p:spPr>
          <a:xfrm>
            <a:off x="3877234" y="3552781"/>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a:t>
            </a:r>
          </a:p>
        </p:txBody>
      </p:sp>
      <p:sp>
        <p:nvSpPr>
          <p:cNvPr id="11" name="TextBox 10">
            <a:extLst>
              <a:ext uri="{FF2B5EF4-FFF2-40B4-BE49-F238E27FC236}">
                <a16:creationId xmlns:a16="http://schemas.microsoft.com/office/drawing/2014/main" id="{B5058DF8-127A-4D49-E15F-2B9D2C23A142}"/>
              </a:ext>
            </a:extLst>
          </p:cNvPr>
          <p:cNvSpPr txBox="1"/>
          <p:nvPr/>
        </p:nvSpPr>
        <p:spPr>
          <a:xfrm>
            <a:off x="3866027" y="4131335"/>
            <a:ext cx="55581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y=x</a:t>
            </a:r>
          </a:p>
        </p:txBody>
      </p:sp>
      <p:sp>
        <p:nvSpPr>
          <p:cNvPr id="12" name="TextBox 11">
            <a:extLst>
              <a:ext uri="{FF2B5EF4-FFF2-40B4-BE49-F238E27FC236}">
                <a16:creationId xmlns:a16="http://schemas.microsoft.com/office/drawing/2014/main" id="{0553437B-1321-F64D-9AFC-355D483BD62C}"/>
              </a:ext>
            </a:extLst>
          </p:cNvPr>
          <p:cNvSpPr txBox="1"/>
          <p:nvPr/>
        </p:nvSpPr>
        <p:spPr>
          <a:xfrm>
            <a:off x="4815171" y="3658857"/>
            <a:ext cx="329455"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1</a:t>
            </a:r>
          </a:p>
        </p:txBody>
      </p:sp>
      <p:cxnSp>
        <p:nvCxnSpPr>
          <p:cNvPr id="14" name="Straight Arrow Connector 13">
            <a:extLst>
              <a:ext uri="{FF2B5EF4-FFF2-40B4-BE49-F238E27FC236}">
                <a16:creationId xmlns:a16="http://schemas.microsoft.com/office/drawing/2014/main" id="{5899CF4D-5C0D-12A1-F7C2-7B9A68C2E5F8}"/>
              </a:ext>
            </a:extLst>
          </p:cNvPr>
          <p:cNvCxnSpPr>
            <a:cxnSpLocks/>
            <a:stCxn id="11" idx="3"/>
          </p:cNvCxnSpPr>
          <p:nvPr/>
        </p:nvCxnSpPr>
        <p:spPr>
          <a:xfrm flipV="1">
            <a:off x="4421841" y="4028189"/>
            <a:ext cx="384367" cy="287812"/>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27F061-1DAC-C72E-CBB5-0B5B0446B58D}"/>
              </a:ext>
            </a:extLst>
          </p:cNvPr>
          <p:cNvSpPr txBox="1"/>
          <p:nvPr/>
        </p:nvSpPr>
        <p:spPr>
          <a:xfrm>
            <a:off x="4043081" y="5910777"/>
            <a:ext cx="70597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x=10</a:t>
            </a:r>
          </a:p>
        </p:txBody>
      </p:sp>
      <p:sp>
        <p:nvSpPr>
          <p:cNvPr id="23" name="Oval 22">
            <a:extLst>
              <a:ext uri="{FF2B5EF4-FFF2-40B4-BE49-F238E27FC236}">
                <a16:creationId xmlns:a16="http://schemas.microsoft.com/office/drawing/2014/main" id="{B83E37D9-4439-24D4-B651-92009D07146E}"/>
              </a:ext>
            </a:extLst>
          </p:cNvPr>
          <p:cNvSpPr/>
          <p:nvPr/>
        </p:nvSpPr>
        <p:spPr>
          <a:xfrm>
            <a:off x="4749056" y="3523495"/>
            <a:ext cx="404533"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8E7AB1F-0179-B0DC-99A3-755C7A550719}"/>
              </a:ext>
            </a:extLst>
          </p:cNvPr>
          <p:cNvSpPr txBox="1"/>
          <p:nvPr/>
        </p:nvSpPr>
        <p:spPr>
          <a:xfrm>
            <a:off x="4951322" y="5924870"/>
            <a:ext cx="56029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10</a:t>
            </a:r>
          </a:p>
        </p:txBody>
      </p:sp>
      <p:cxnSp>
        <p:nvCxnSpPr>
          <p:cNvPr id="27" name="Straight Arrow Connector 26">
            <a:extLst>
              <a:ext uri="{FF2B5EF4-FFF2-40B4-BE49-F238E27FC236}">
                <a16:creationId xmlns:a16="http://schemas.microsoft.com/office/drawing/2014/main" id="{EE16A70F-4E41-3DDF-3A90-267ECBFD2A97}"/>
              </a:ext>
            </a:extLst>
          </p:cNvPr>
          <p:cNvCxnSpPr>
            <a:cxnSpLocks/>
            <a:endCxn id="23" idx="2"/>
          </p:cNvCxnSpPr>
          <p:nvPr/>
        </p:nvCxnSpPr>
        <p:spPr>
          <a:xfrm flipV="1">
            <a:off x="4309217" y="3744379"/>
            <a:ext cx="439839" cy="4453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92F6AA8-A2B6-4525-FDD4-18499DBEBCA8}"/>
              </a:ext>
            </a:extLst>
          </p:cNvPr>
          <p:cNvPicPr>
            <a:picLocks noChangeAspect="1"/>
          </p:cNvPicPr>
          <p:nvPr/>
        </p:nvPicPr>
        <p:blipFill>
          <a:blip r:embed="rId2"/>
          <a:stretch>
            <a:fillRect/>
          </a:stretch>
        </p:blipFill>
        <p:spPr>
          <a:xfrm>
            <a:off x="4074627" y="4805943"/>
            <a:ext cx="1348857" cy="914479"/>
          </a:xfrm>
          <a:prstGeom prst="rect">
            <a:avLst/>
          </a:prstGeom>
          <a:ln>
            <a:solidFill>
              <a:srgbClr val="FFFF00"/>
            </a:solidFill>
          </a:ln>
          <a:effectLst>
            <a:outerShdw blurRad="63500" sx="102000" sy="102000" algn="ctr" rotWithShape="0">
              <a:prstClr val="black">
                <a:alpha val="40000"/>
              </a:prstClr>
            </a:outerShdw>
          </a:effectLst>
        </p:spPr>
      </p:pic>
      <p:cxnSp>
        <p:nvCxnSpPr>
          <p:cNvPr id="33" name="Straight Arrow Connector 32">
            <a:extLst>
              <a:ext uri="{FF2B5EF4-FFF2-40B4-BE49-F238E27FC236}">
                <a16:creationId xmlns:a16="http://schemas.microsoft.com/office/drawing/2014/main" id="{12A7C814-6D4C-7D91-553C-F02DFF3349CB}"/>
              </a:ext>
            </a:extLst>
          </p:cNvPr>
          <p:cNvCxnSpPr>
            <a:cxnSpLocks/>
            <a:endCxn id="24" idx="1"/>
          </p:cNvCxnSpPr>
          <p:nvPr/>
        </p:nvCxnSpPr>
        <p:spPr>
          <a:xfrm>
            <a:off x="4660527" y="6095443"/>
            <a:ext cx="290795" cy="14093"/>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4D37DA-2270-1CE4-AC14-FB3750D4B93E}"/>
              </a:ext>
            </a:extLst>
          </p:cNvPr>
          <p:cNvCxnSpPr/>
          <p:nvPr/>
        </p:nvCxnSpPr>
        <p:spPr>
          <a:xfrm>
            <a:off x="4179793" y="4948518"/>
            <a:ext cx="434231" cy="314664"/>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2978F92C-C71A-CD99-E9F0-D691E638CB5F}"/>
              </a:ext>
            </a:extLst>
          </p:cNvPr>
          <p:cNvCxnSpPr>
            <a:cxnSpLocks/>
          </p:cNvCxnSpPr>
          <p:nvPr/>
        </p:nvCxnSpPr>
        <p:spPr>
          <a:xfrm flipV="1">
            <a:off x="4179793" y="4948518"/>
            <a:ext cx="539397" cy="340688"/>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42" name="Connector: Elbow 41">
            <a:extLst>
              <a:ext uri="{FF2B5EF4-FFF2-40B4-BE49-F238E27FC236}">
                <a16:creationId xmlns:a16="http://schemas.microsoft.com/office/drawing/2014/main" id="{BC3E5AC0-691D-40DC-9019-4B59053CF3FC}"/>
              </a:ext>
            </a:extLst>
          </p:cNvPr>
          <p:cNvCxnSpPr>
            <a:cxnSpLocks/>
          </p:cNvCxnSpPr>
          <p:nvPr/>
        </p:nvCxnSpPr>
        <p:spPr>
          <a:xfrm rot="10800000" flipH="1" flipV="1">
            <a:off x="3491744" y="3744493"/>
            <a:ext cx="165847" cy="2357996"/>
          </a:xfrm>
          <a:prstGeom prst="bentConnector3">
            <a:avLst>
              <a:gd name="adj1" fmla="val -137838"/>
            </a:avLst>
          </a:prstGeom>
          <a:ln>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12B487-709D-E15D-63E6-5790981AC9EF}"/>
              </a:ext>
            </a:extLst>
          </p:cNvPr>
          <p:cNvSpPr txBox="1"/>
          <p:nvPr/>
        </p:nvSpPr>
        <p:spPr>
          <a:xfrm>
            <a:off x="623585" y="2484597"/>
            <a:ext cx="5230368"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Immutable:</a:t>
            </a:r>
            <a:r>
              <a:rPr lang="en-US">
                <a:ln w="0"/>
              </a:rPr>
              <a:t> string, integer, tuple</a:t>
            </a:r>
            <a:endParaRPr lang="en-US" b="1">
              <a:ln w="0"/>
              <a:solidFill>
                <a:schemeClr val="accent1"/>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4D66FC92-CD15-D24E-7F35-734172B12ABB}"/>
              </a:ext>
            </a:extLst>
          </p:cNvPr>
          <p:cNvSpPr txBox="1"/>
          <p:nvPr/>
        </p:nvSpPr>
        <p:spPr>
          <a:xfrm>
            <a:off x="1464995" y="6296362"/>
            <a:ext cx="2968443"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New memory </a:t>
            </a:r>
            <a:r>
              <a:rPr lang="en-US"/>
              <a:t>is assigned to x</a:t>
            </a:r>
          </a:p>
        </p:txBody>
      </p:sp>
      <p:sp>
        <p:nvSpPr>
          <p:cNvPr id="46" name="TextBox 45">
            <a:extLst>
              <a:ext uri="{FF2B5EF4-FFF2-40B4-BE49-F238E27FC236}">
                <a16:creationId xmlns:a16="http://schemas.microsoft.com/office/drawing/2014/main" id="{16B0B455-7165-CADD-A11F-B4BCA9693B22}"/>
              </a:ext>
            </a:extLst>
          </p:cNvPr>
          <p:cNvSpPr txBox="1"/>
          <p:nvPr/>
        </p:nvSpPr>
        <p:spPr>
          <a:xfrm>
            <a:off x="1179244" y="3000026"/>
            <a:ext cx="3539946"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X &amp; Y share same memory location</a:t>
            </a:r>
          </a:p>
        </p:txBody>
      </p:sp>
      <p:sp>
        <p:nvSpPr>
          <p:cNvPr id="47" name="TextBox 46">
            <a:extLst>
              <a:ext uri="{FF2B5EF4-FFF2-40B4-BE49-F238E27FC236}">
                <a16:creationId xmlns:a16="http://schemas.microsoft.com/office/drawing/2014/main" id="{638819B2-C48B-E8CE-A7E9-3F258791C5A0}"/>
              </a:ext>
            </a:extLst>
          </p:cNvPr>
          <p:cNvSpPr txBox="1"/>
          <p:nvPr/>
        </p:nvSpPr>
        <p:spPr>
          <a:xfrm>
            <a:off x="623585" y="5290106"/>
            <a:ext cx="3519781"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Y remains in the same location</a:t>
            </a:r>
          </a:p>
        </p:txBody>
      </p:sp>
      <p:sp>
        <p:nvSpPr>
          <p:cNvPr id="48" name="TextBox 47">
            <a:extLst>
              <a:ext uri="{FF2B5EF4-FFF2-40B4-BE49-F238E27FC236}">
                <a16:creationId xmlns:a16="http://schemas.microsoft.com/office/drawing/2014/main" id="{8EB537E6-B209-B4F5-6C40-8A33C90888D8}"/>
              </a:ext>
            </a:extLst>
          </p:cNvPr>
          <p:cNvSpPr txBox="1"/>
          <p:nvPr/>
        </p:nvSpPr>
        <p:spPr>
          <a:xfrm>
            <a:off x="7131961" y="2630694"/>
            <a:ext cx="306987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Mutable:</a:t>
            </a:r>
            <a:r>
              <a:rPr lang="en-US">
                <a:ln w="0"/>
              </a:rPr>
              <a:t> List, Dictionary</a:t>
            </a:r>
            <a:endParaRPr lang="en-US" b="1">
              <a:ln w="0"/>
              <a:solidFill>
                <a:schemeClr val="accent1"/>
              </a:solidFill>
              <a:effectLst>
                <a:outerShdw blurRad="38100" dist="25400" dir="5400000" algn="ctr" rotWithShape="0">
                  <a:srgbClr val="6E747A">
                    <a:alpha val="43000"/>
                  </a:srgbClr>
                </a:outerShdw>
              </a:effectLst>
            </a:endParaRPr>
          </a:p>
        </p:txBody>
      </p:sp>
      <p:sp>
        <p:nvSpPr>
          <p:cNvPr id="49" name="Rectangle 48">
            <a:extLst>
              <a:ext uri="{FF2B5EF4-FFF2-40B4-BE49-F238E27FC236}">
                <a16:creationId xmlns:a16="http://schemas.microsoft.com/office/drawing/2014/main" id="{45C79DD0-EE97-D3F1-AB18-0309061A7D0D}"/>
              </a:ext>
            </a:extLst>
          </p:cNvPr>
          <p:cNvSpPr/>
          <p:nvPr/>
        </p:nvSpPr>
        <p:spPr>
          <a:xfrm>
            <a:off x="7530353" y="3095909"/>
            <a:ext cx="2976282" cy="279201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AE698D4-FA2E-7DE5-2B62-140A59AE50CD}"/>
              </a:ext>
            </a:extLst>
          </p:cNvPr>
          <p:cNvSpPr txBox="1"/>
          <p:nvPr/>
        </p:nvSpPr>
        <p:spPr>
          <a:xfrm>
            <a:off x="7884245" y="3468725"/>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a:t>
            </a:r>
          </a:p>
        </p:txBody>
      </p:sp>
      <p:sp>
        <p:nvSpPr>
          <p:cNvPr id="51" name="TextBox 50">
            <a:extLst>
              <a:ext uri="{FF2B5EF4-FFF2-40B4-BE49-F238E27FC236}">
                <a16:creationId xmlns:a16="http://schemas.microsoft.com/office/drawing/2014/main" id="{3384E264-F480-5982-CD1B-283252290475}"/>
              </a:ext>
            </a:extLst>
          </p:cNvPr>
          <p:cNvSpPr txBox="1"/>
          <p:nvPr/>
        </p:nvSpPr>
        <p:spPr>
          <a:xfrm>
            <a:off x="7884246" y="3885998"/>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y=x</a:t>
            </a:r>
          </a:p>
        </p:txBody>
      </p:sp>
      <p:sp>
        <p:nvSpPr>
          <p:cNvPr id="52" name="Oval 51">
            <a:extLst>
              <a:ext uri="{FF2B5EF4-FFF2-40B4-BE49-F238E27FC236}">
                <a16:creationId xmlns:a16="http://schemas.microsoft.com/office/drawing/2014/main" id="{884698CB-D0A0-D075-9BD9-BDD85A77AA5F}"/>
              </a:ext>
            </a:extLst>
          </p:cNvPr>
          <p:cNvSpPr/>
          <p:nvPr/>
        </p:nvSpPr>
        <p:spPr>
          <a:xfrm>
            <a:off x="8824084" y="3504945"/>
            <a:ext cx="404533"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808E592-3740-B754-2D32-D6D435CBD03F}"/>
              </a:ext>
            </a:extLst>
          </p:cNvPr>
          <p:cNvSpPr txBox="1"/>
          <p:nvPr/>
        </p:nvSpPr>
        <p:spPr>
          <a:xfrm>
            <a:off x="8843258" y="3519341"/>
            <a:ext cx="202267" cy="369332"/>
          </a:xfrm>
          <a:prstGeom prst="rect">
            <a:avLst/>
          </a:prstGeom>
          <a:noFill/>
        </p:spPr>
        <p:txBody>
          <a:bodyPr wrap="square" rtlCol="0">
            <a:spAutoFit/>
          </a:bodyPr>
          <a:lstStyle/>
          <a:p>
            <a:r>
              <a:rPr lang="en-US"/>
              <a:t>1</a:t>
            </a:r>
          </a:p>
        </p:txBody>
      </p:sp>
      <p:sp>
        <p:nvSpPr>
          <p:cNvPr id="55" name="TextBox 54">
            <a:extLst>
              <a:ext uri="{FF2B5EF4-FFF2-40B4-BE49-F238E27FC236}">
                <a16:creationId xmlns:a16="http://schemas.microsoft.com/office/drawing/2014/main" id="{54C4CA36-F53A-BFBA-EE79-C5F6CDF2E1DF}"/>
              </a:ext>
            </a:extLst>
          </p:cNvPr>
          <p:cNvSpPr txBox="1"/>
          <p:nvPr/>
        </p:nvSpPr>
        <p:spPr>
          <a:xfrm>
            <a:off x="7853448" y="4291650"/>
            <a:ext cx="71135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x=11</a:t>
            </a:r>
          </a:p>
        </p:txBody>
      </p:sp>
      <p:sp>
        <p:nvSpPr>
          <p:cNvPr id="58" name="Oval 57">
            <a:extLst>
              <a:ext uri="{FF2B5EF4-FFF2-40B4-BE49-F238E27FC236}">
                <a16:creationId xmlns:a16="http://schemas.microsoft.com/office/drawing/2014/main" id="{45EA2E6F-2866-CCCC-D5FE-FEADAE71240F}"/>
              </a:ext>
            </a:extLst>
          </p:cNvPr>
          <p:cNvSpPr/>
          <p:nvPr/>
        </p:nvSpPr>
        <p:spPr>
          <a:xfrm>
            <a:off x="8704052" y="4481724"/>
            <a:ext cx="545170"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5686BBE-E09C-797A-4D90-F427D94A9621}"/>
              </a:ext>
            </a:extLst>
          </p:cNvPr>
          <p:cNvSpPr txBox="1"/>
          <p:nvPr/>
        </p:nvSpPr>
        <p:spPr>
          <a:xfrm>
            <a:off x="8704052" y="4500667"/>
            <a:ext cx="592783" cy="369332"/>
          </a:xfrm>
          <a:prstGeom prst="rect">
            <a:avLst/>
          </a:prstGeom>
          <a:noFill/>
        </p:spPr>
        <p:txBody>
          <a:bodyPr wrap="square" rtlCol="0">
            <a:spAutoFit/>
          </a:bodyPr>
          <a:lstStyle/>
          <a:p>
            <a:r>
              <a:rPr lang="en-US"/>
              <a:t>11</a:t>
            </a:r>
          </a:p>
        </p:txBody>
      </p:sp>
      <p:cxnSp>
        <p:nvCxnSpPr>
          <p:cNvPr id="62" name="Straight Arrow Connector 61">
            <a:extLst>
              <a:ext uri="{FF2B5EF4-FFF2-40B4-BE49-F238E27FC236}">
                <a16:creationId xmlns:a16="http://schemas.microsoft.com/office/drawing/2014/main" id="{8782C56A-2BC8-9510-A870-7134D33B1F34}"/>
              </a:ext>
            </a:extLst>
          </p:cNvPr>
          <p:cNvCxnSpPr>
            <a:cxnSpLocks/>
          </p:cNvCxnSpPr>
          <p:nvPr/>
        </p:nvCxnSpPr>
        <p:spPr>
          <a:xfrm flipV="1">
            <a:off x="8374658" y="3664011"/>
            <a:ext cx="439839" cy="4453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19C4197-23CC-D515-345C-C138B44F5F8F}"/>
              </a:ext>
            </a:extLst>
          </p:cNvPr>
          <p:cNvCxnSpPr>
            <a:cxnSpLocks/>
          </p:cNvCxnSpPr>
          <p:nvPr/>
        </p:nvCxnSpPr>
        <p:spPr>
          <a:xfrm flipV="1">
            <a:off x="8274864" y="3885998"/>
            <a:ext cx="429188" cy="18975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5540AB1-9009-0188-5C73-9B52BB3F0B8E}"/>
              </a:ext>
            </a:extLst>
          </p:cNvPr>
          <p:cNvCxnSpPr>
            <a:cxnSpLocks/>
          </p:cNvCxnSpPr>
          <p:nvPr/>
        </p:nvCxnSpPr>
        <p:spPr>
          <a:xfrm flipV="1">
            <a:off x="8775826" y="3552781"/>
            <a:ext cx="539397" cy="340688"/>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DAF62AE4-D447-304E-76FB-A3680EEEA51C}"/>
              </a:ext>
            </a:extLst>
          </p:cNvPr>
          <p:cNvCxnSpPr>
            <a:cxnSpLocks/>
            <a:stCxn id="54" idx="0"/>
            <a:endCxn id="52" idx="5"/>
          </p:cNvCxnSpPr>
          <p:nvPr/>
        </p:nvCxnSpPr>
        <p:spPr>
          <a:xfrm>
            <a:off x="8944392" y="3519341"/>
            <a:ext cx="224983" cy="362676"/>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6D78A977-0C8A-660F-FE98-1E6929765CB1}"/>
              </a:ext>
            </a:extLst>
          </p:cNvPr>
          <p:cNvCxnSpPr>
            <a:cxnSpLocks/>
          </p:cNvCxnSpPr>
          <p:nvPr/>
        </p:nvCxnSpPr>
        <p:spPr>
          <a:xfrm>
            <a:off x="8427264" y="4228148"/>
            <a:ext cx="276788" cy="204636"/>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C07F6A-83AF-FA98-B7B2-B220E182C3FE}"/>
              </a:ext>
            </a:extLst>
          </p:cNvPr>
          <p:cNvCxnSpPr>
            <a:cxnSpLocks/>
            <a:endCxn id="61" idx="1"/>
          </p:cNvCxnSpPr>
          <p:nvPr/>
        </p:nvCxnSpPr>
        <p:spPr>
          <a:xfrm>
            <a:off x="8489364" y="4660982"/>
            <a:ext cx="214688" cy="24351"/>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FDD6B7A-E65D-4ED3-1EBC-096AC0DECADF}"/>
              </a:ext>
            </a:extLst>
          </p:cNvPr>
          <p:cNvSpPr txBox="1"/>
          <p:nvPr/>
        </p:nvSpPr>
        <p:spPr>
          <a:xfrm>
            <a:off x="6503161" y="5010846"/>
            <a:ext cx="3698674"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Same memory </a:t>
            </a:r>
            <a:r>
              <a:rPr lang="en-US"/>
              <a:t>but value is changed</a:t>
            </a:r>
          </a:p>
        </p:txBody>
      </p:sp>
      <p:cxnSp>
        <p:nvCxnSpPr>
          <p:cNvPr id="76" name="Straight Arrow Connector 75">
            <a:extLst>
              <a:ext uri="{FF2B5EF4-FFF2-40B4-BE49-F238E27FC236}">
                <a16:creationId xmlns:a16="http://schemas.microsoft.com/office/drawing/2014/main" id="{1817FFF1-DF58-D5C5-A027-7CE9DFF11E84}"/>
              </a:ext>
            </a:extLst>
          </p:cNvPr>
          <p:cNvCxnSpPr/>
          <p:nvPr/>
        </p:nvCxnSpPr>
        <p:spPr>
          <a:xfrm flipV="1">
            <a:off x="4614024" y="5351090"/>
            <a:ext cx="337298" cy="2339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5877783-CD43-4C03-3B94-E8C5FA27EE4A}"/>
              </a:ext>
            </a:extLst>
          </p:cNvPr>
          <p:cNvCxnSpPr>
            <a:cxnSpLocks/>
            <a:stCxn id="52" idx="6"/>
            <a:endCxn id="61" idx="3"/>
          </p:cNvCxnSpPr>
          <p:nvPr/>
        </p:nvCxnSpPr>
        <p:spPr>
          <a:xfrm>
            <a:off x="9228617" y="3725829"/>
            <a:ext cx="68218" cy="959504"/>
          </a:xfrm>
          <a:prstGeom prst="bentConnector3">
            <a:avLst>
              <a:gd name="adj1" fmla="val 43510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20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255495" y="132044"/>
            <a:ext cx="6701410" cy="585134"/>
          </a:xfrm>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 join </a:t>
            </a:r>
            <a:r>
              <a:rPr lang="en-US"/>
              <a:t>in Python</a:t>
            </a:r>
          </a:p>
        </p:txBody>
      </p:sp>
      <p:pic>
        <p:nvPicPr>
          <p:cNvPr id="4" name="Picture 3">
            <a:extLst>
              <a:ext uri="{FF2B5EF4-FFF2-40B4-BE49-F238E27FC236}">
                <a16:creationId xmlns:a16="http://schemas.microsoft.com/office/drawing/2014/main" id="{88EB5454-7FA8-17AE-A814-D7AD90D30597}"/>
              </a:ext>
            </a:extLst>
          </p:cNvPr>
          <p:cNvPicPr>
            <a:picLocks noChangeAspect="1"/>
          </p:cNvPicPr>
          <p:nvPr/>
        </p:nvPicPr>
        <p:blipFill>
          <a:blip r:embed="rId2"/>
          <a:stretch>
            <a:fillRect/>
          </a:stretch>
        </p:blipFill>
        <p:spPr>
          <a:xfrm>
            <a:off x="441108" y="1081940"/>
            <a:ext cx="4244708" cy="1546994"/>
          </a:xfrm>
          <a:prstGeom prst="rect">
            <a:avLst/>
          </a:prstGeom>
        </p:spPr>
      </p:pic>
      <p:sp>
        <p:nvSpPr>
          <p:cNvPr id="5" name="TextBox 4">
            <a:extLst>
              <a:ext uri="{FF2B5EF4-FFF2-40B4-BE49-F238E27FC236}">
                <a16:creationId xmlns:a16="http://schemas.microsoft.com/office/drawing/2014/main" id="{31FA3C9C-AF9A-A402-85C4-76692704437F}"/>
              </a:ext>
            </a:extLst>
          </p:cNvPr>
          <p:cNvSpPr txBox="1"/>
          <p:nvPr/>
        </p:nvSpPr>
        <p:spPr>
          <a:xfrm>
            <a:off x="3868568" y="1670771"/>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union() </a:t>
            </a:r>
            <a:r>
              <a:rPr lang="en-US"/>
              <a:t>-&gt; joins 2 sets but not in order</a:t>
            </a:r>
            <a:endParaRPr lang="en-US" b="1"/>
          </a:p>
        </p:txBody>
      </p:sp>
      <p:pic>
        <p:nvPicPr>
          <p:cNvPr id="9" name="Picture 8">
            <a:extLst>
              <a:ext uri="{FF2B5EF4-FFF2-40B4-BE49-F238E27FC236}">
                <a16:creationId xmlns:a16="http://schemas.microsoft.com/office/drawing/2014/main" id="{8573775A-6479-1DD6-360B-2C4386F28E3D}"/>
              </a:ext>
            </a:extLst>
          </p:cNvPr>
          <p:cNvPicPr>
            <a:picLocks noChangeAspect="1"/>
          </p:cNvPicPr>
          <p:nvPr/>
        </p:nvPicPr>
        <p:blipFill>
          <a:blip r:embed="rId3"/>
          <a:stretch>
            <a:fillRect/>
          </a:stretch>
        </p:blipFill>
        <p:spPr>
          <a:xfrm>
            <a:off x="488320" y="3263319"/>
            <a:ext cx="4153260" cy="1531753"/>
          </a:xfrm>
          <a:prstGeom prst="rect">
            <a:avLst/>
          </a:prstGeom>
        </p:spPr>
      </p:pic>
      <p:sp>
        <p:nvSpPr>
          <p:cNvPr id="11" name="TextBox 10">
            <a:extLst>
              <a:ext uri="{FF2B5EF4-FFF2-40B4-BE49-F238E27FC236}">
                <a16:creationId xmlns:a16="http://schemas.microsoft.com/office/drawing/2014/main" id="{E07576FA-7841-3D96-8051-934CE8F7AE5B}"/>
              </a:ext>
            </a:extLst>
          </p:cNvPr>
          <p:cNvSpPr txBox="1"/>
          <p:nvPr/>
        </p:nvSpPr>
        <p:spPr>
          <a:xfrm>
            <a:off x="3195910" y="3487826"/>
            <a:ext cx="2630843"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update() </a:t>
            </a:r>
            <a:r>
              <a:rPr lang="en-US"/>
              <a:t>also adds</a:t>
            </a:r>
            <a:endParaRPr lang="en-US" b="1"/>
          </a:p>
        </p:txBody>
      </p:sp>
    </p:spTree>
    <p:extLst>
      <p:ext uri="{BB962C8B-B14F-4D97-AF65-F5344CB8AC3E}">
        <p14:creationId xmlns:p14="http://schemas.microsoft.com/office/powerpoint/2010/main" val="373760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p:txBody>
          <a:bodyPr/>
          <a:lstStyle/>
          <a:p>
            <a:r>
              <a:rPr lang="en-US" sz="5400" b="1">
                <a:ln w="0"/>
                <a:solidFill>
                  <a:schemeClr val="accent1"/>
                </a:solidFill>
                <a:effectLst>
                  <a:outerShdw blurRad="38100" dist="25400" dir="5400000" algn="ctr" rotWithShape="0">
                    <a:srgbClr val="6E747A">
                      <a:alpha val="43000"/>
                    </a:srgbClr>
                  </a:outerShdw>
                </a:effectLst>
              </a:rPr>
              <a:t>Dictionary{} </a:t>
            </a:r>
            <a:r>
              <a:rPr lang="en-US" sz="3600">
                <a:ln w="0"/>
              </a:rPr>
              <a:t>(</a:t>
            </a:r>
            <a:r>
              <a:rPr lang="en-US" sz="3600" i="1">
                <a:ln w="0"/>
              </a:rPr>
              <a:t>Hash-Map in java</a:t>
            </a:r>
            <a:r>
              <a:rPr lang="en-US" sz="3600">
                <a:ln w="0"/>
              </a:rPr>
              <a:t>)</a:t>
            </a:r>
            <a:r>
              <a:rPr lang="en-US" sz="5400" b="1">
                <a:ln w="0"/>
                <a:solidFill>
                  <a:schemeClr val="accent1"/>
                </a:solidFill>
                <a:effectLst>
                  <a:outerShdw blurRad="38100" dist="25400" dir="5400000" algn="ctr" rotWithShape="0">
                    <a:srgbClr val="6E747A">
                      <a:alpha val="43000"/>
                    </a:srgbClr>
                  </a:outerShdw>
                </a:effectLst>
              </a:rPr>
              <a:t>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336176" y="1690688"/>
            <a:ext cx="7005917" cy="1062558"/>
          </a:xfrm>
        </p:spPr>
        <p:txBody>
          <a:bodyPr>
            <a:normAutofit fontScale="70000" lnSpcReduction="20000"/>
          </a:bodyPr>
          <a:lstStyle/>
          <a:p>
            <a:r>
              <a:rPr lang="en-US"/>
              <a:t>Dictionary is Mutable </a:t>
            </a:r>
          </a:p>
          <a:p>
            <a:r>
              <a:rPr lang="en-US"/>
              <a:t>Values are not stored in the same order they are added. </a:t>
            </a:r>
          </a:p>
          <a:p>
            <a:r>
              <a:rPr lang="en-US"/>
              <a:t>Written in {} </a:t>
            </a:r>
          </a:p>
        </p:txBody>
      </p:sp>
    </p:spTree>
    <p:extLst>
      <p:ext uri="{BB962C8B-B14F-4D97-AF65-F5344CB8AC3E}">
        <p14:creationId xmlns:p14="http://schemas.microsoft.com/office/powerpoint/2010/main" val="179435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Dictionary{}: </a:t>
            </a:r>
            <a:r>
              <a:rPr lang="en-US" sz="4000">
                <a:ln w="0"/>
              </a:rPr>
              <a:t>To add </a:t>
            </a:r>
            <a:r>
              <a:rPr lang="en-US" sz="5400" b="1">
                <a:ln w="0"/>
                <a:solidFill>
                  <a:schemeClr val="accent1"/>
                </a:solidFill>
                <a:effectLst>
                  <a:outerShdw blurRad="38100" dist="25400" dir="5400000" algn="ctr" rotWithShape="0">
                    <a:srgbClr val="6E747A">
                      <a:alpha val="43000"/>
                    </a:srgbClr>
                  </a:outerShdw>
                </a:effectLst>
              </a:rPr>
              <a:t>[Keys] = value </a:t>
            </a:r>
            <a:r>
              <a:rPr lang="en-US"/>
              <a:t>in Python</a:t>
            </a:r>
          </a:p>
        </p:txBody>
      </p:sp>
      <p:pic>
        <p:nvPicPr>
          <p:cNvPr id="5" name="Picture 4">
            <a:extLst>
              <a:ext uri="{FF2B5EF4-FFF2-40B4-BE49-F238E27FC236}">
                <a16:creationId xmlns:a16="http://schemas.microsoft.com/office/drawing/2014/main" id="{39D79221-A392-3D46-65D2-12B18A491D58}"/>
              </a:ext>
            </a:extLst>
          </p:cNvPr>
          <p:cNvPicPr>
            <a:picLocks noChangeAspect="1"/>
          </p:cNvPicPr>
          <p:nvPr/>
        </p:nvPicPr>
        <p:blipFill>
          <a:blip r:embed="rId2"/>
          <a:stretch>
            <a:fillRect/>
          </a:stretch>
        </p:blipFill>
        <p:spPr>
          <a:xfrm>
            <a:off x="3240470" y="1757082"/>
            <a:ext cx="4905487" cy="2872172"/>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2893AC69-37A5-DBBC-B541-55ABC33BA218}"/>
              </a:ext>
            </a:extLst>
          </p:cNvPr>
          <p:cNvSpPr txBox="1"/>
          <p:nvPr/>
        </p:nvSpPr>
        <p:spPr>
          <a:xfrm>
            <a:off x="6096000" y="3837427"/>
            <a:ext cx="1871292"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add keys &amp; value</a:t>
            </a:r>
            <a:endParaRPr lang="en-US" b="1"/>
          </a:p>
        </p:txBody>
      </p:sp>
    </p:spTree>
    <p:extLst>
      <p:ext uri="{BB962C8B-B14F-4D97-AF65-F5344CB8AC3E}">
        <p14:creationId xmlns:p14="http://schemas.microsoft.com/office/powerpoint/2010/main" val="3807931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143435" y="215490"/>
            <a:ext cx="11187953" cy="439395"/>
          </a:xfrm>
          <a:effectLst>
            <a:outerShdw blurRad="63500" sx="102000" sy="102000" algn="ctr" rotWithShape="0">
              <a:prstClr val="black">
                <a:alpha val="40000"/>
              </a:prstClr>
            </a:outerShdw>
          </a:effectLst>
        </p:spPr>
        <p:txBody>
          <a:bodyPr>
            <a:noAutofit/>
          </a:bodyPr>
          <a:lstStyle/>
          <a:p>
            <a:r>
              <a:rPr lang="en-US" b="1">
                <a:ln w="0"/>
                <a:solidFill>
                  <a:schemeClr val="accent1"/>
                </a:solidFill>
                <a:effectLst>
                  <a:outerShdw blurRad="38100" dist="25400" dir="5400000" algn="ctr" rotWithShape="0">
                    <a:srgbClr val="6E747A">
                      <a:alpha val="43000"/>
                    </a:srgbClr>
                  </a:outerShdw>
                </a:effectLst>
              </a:rPr>
              <a:t>Dictionary{}: </a:t>
            </a:r>
            <a:r>
              <a:rPr lang="en-US">
                <a:ln w="0"/>
              </a:rPr>
              <a:t>to </a:t>
            </a:r>
            <a:r>
              <a:rPr lang="en-US" b="1">
                <a:ln w="0"/>
              </a:rPr>
              <a:t>remove</a:t>
            </a:r>
            <a:r>
              <a:rPr lang="en-US">
                <a:ln w="0"/>
              </a:rPr>
              <a:t> </a:t>
            </a:r>
            <a:r>
              <a:rPr lang="en-US" b="1">
                <a:ln w="0"/>
                <a:solidFill>
                  <a:schemeClr val="accent1"/>
                </a:solidFill>
                <a:effectLst>
                  <a:outerShdw blurRad="38100" dist="25400" dir="5400000" algn="ctr" rotWithShape="0">
                    <a:srgbClr val="6E747A">
                      <a:alpha val="43000"/>
                    </a:srgbClr>
                  </a:outerShdw>
                </a:effectLst>
              </a:rPr>
              <a:t>Keys &amp; it’s value </a:t>
            </a:r>
            <a:r>
              <a:rPr lang="en-US" sz="3200"/>
              <a:t>in Python</a:t>
            </a:r>
          </a:p>
        </p:txBody>
      </p:sp>
      <p:pic>
        <p:nvPicPr>
          <p:cNvPr id="9" name="Picture 8">
            <a:extLst>
              <a:ext uri="{FF2B5EF4-FFF2-40B4-BE49-F238E27FC236}">
                <a16:creationId xmlns:a16="http://schemas.microsoft.com/office/drawing/2014/main" id="{89F927CA-EDCE-35A8-8050-D0916666D5DD}"/>
              </a:ext>
            </a:extLst>
          </p:cNvPr>
          <p:cNvPicPr>
            <a:picLocks noChangeAspect="1"/>
          </p:cNvPicPr>
          <p:nvPr/>
        </p:nvPicPr>
        <p:blipFill>
          <a:blip r:embed="rId2"/>
          <a:stretch>
            <a:fillRect/>
          </a:stretch>
        </p:blipFill>
        <p:spPr>
          <a:xfrm>
            <a:off x="771613" y="875257"/>
            <a:ext cx="5700254" cy="336833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4F17436C-E365-E061-30BD-91EF55972CD9}"/>
              </a:ext>
            </a:extLst>
          </p:cNvPr>
          <p:cNvSpPr txBox="1"/>
          <p:nvPr/>
        </p:nvSpPr>
        <p:spPr>
          <a:xfrm>
            <a:off x="3123130" y="2559423"/>
            <a:ext cx="3663151"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pop() </a:t>
            </a:r>
            <a:r>
              <a:rPr lang="en-US"/>
              <a:t>-&gt; deletes key &amp; it’s value</a:t>
            </a:r>
            <a:endParaRPr lang="en-US" b="1"/>
          </a:p>
        </p:txBody>
      </p:sp>
      <p:sp>
        <p:nvSpPr>
          <p:cNvPr id="11" name="TextBox 10">
            <a:extLst>
              <a:ext uri="{FF2B5EF4-FFF2-40B4-BE49-F238E27FC236}">
                <a16:creationId xmlns:a16="http://schemas.microsoft.com/office/drawing/2014/main" id="{53E904E6-2DFA-B0C2-591A-80A73D07C904}"/>
              </a:ext>
            </a:extLst>
          </p:cNvPr>
          <p:cNvSpPr txBox="1"/>
          <p:nvPr/>
        </p:nvSpPr>
        <p:spPr>
          <a:xfrm>
            <a:off x="3123130" y="3536576"/>
            <a:ext cx="4532727"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del command </a:t>
            </a:r>
            <a:r>
              <a:rPr lang="en-US"/>
              <a:t>-&gt; deletes key &amp; it’s value</a:t>
            </a:r>
            <a:endParaRPr lang="en-US" b="1"/>
          </a:p>
        </p:txBody>
      </p:sp>
      <p:pic>
        <p:nvPicPr>
          <p:cNvPr id="13" name="Picture 12">
            <a:extLst>
              <a:ext uri="{FF2B5EF4-FFF2-40B4-BE49-F238E27FC236}">
                <a16:creationId xmlns:a16="http://schemas.microsoft.com/office/drawing/2014/main" id="{8435CC82-5C51-A4C1-72FE-71B616BDDB45}"/>
              </a:ext>
            </a:extLst>
          </p:cNvPr>
          <p:cNvPicPr>
            <a:picLocks noChangeAspect="1"/>
          </p:cNvPicPr>
          <p:nvPr/>
        </p:nvPicPr>
        <p:blipFill>
          <a:blip r:embed="rId3"/>
          <a:stretch>
            <a:fillRect/>
          </a:stretch>
        </p:blipFill>
        <p:spPr>
          <a:xfrm>
            <a:off x="502022" y="5248200"/>
            <a:ext cx="5799323" cy="556308"/>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5F0AB93B-555B-A4C0-F98E-36D3A40E03E2}"/>
              </a:ext>
            </a:extLst>
          </p:cNvPr>
          <p:cNvSpPr txBox="1"/>
          <p:nvPr/>
        </p:nvSpPr>
        <p:spPr>
          <a:xfrm>
            <a:off x="2485987" y="5016471"/>
            <a:ext cx="445204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del </a:t>
            </a:r>
            <a:r>
              <a:rPr lang="en-US" i="1" err="1"/>
              <a:t>dictionaryname</a:t>
            </a:r>
            <a:r>
              <a:rPr lang="en-US"/>
              <a:t>-&gt; deletes the dictionary</a:t>
            </a:r>
            <a:endParaRPr lang="en-US" b="1"/>
          </a:p>
        </p:txBody>
      </p:sp>
      <p:sp>
        <p:nvSpPr>
          <p:cNvPr id="15" name="TextBox 14">
            <a:extLst>
              <a:ext uri="{FF2B5EF4-FFF2-40B4-BE49-F238E27FC236}">
                <a16:creationId xmlns:a16="http://schemas.microsoft.com/office/drawing/2014/main" id="{DF3E3467-1995-9A93-BC90-7142A06A48CE}"/>
              </a:ext>
            </a:extLst>
          </p:cNvPr>
          <p:cNvSpPr txBox="1"/>
          <p:nvPr/>
        </p:nvSpPr>
        <p:spPr>
          <a:xfrm>
            <a:off x="7790328" y="4790217"/>
            <a:ext cx="3433484"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Clear() -</a:t>
            </a:r>
            <a:r>
              <a:rPr lang="en-US"/>
              <a:t>&gt; empties the dictionary</a:t>
            </a:r>
            <a:endParaRPr lang="en-US" b="1"/>
          </a:p>
        </p:txBody>
      </p:sp>
      <p:pic>
        <p:nvPicPr>
          <p:cNvPr id="17" name="Picture 16">
            <a:extLst>
              <a:ext uri="{FF2B5EF4-FFF2-40B4-BE49-F238E27FC236}">
                <a16:creationId xmlns:a16="http://schemas.microsoft.com/office/drawing/2014/main" id="{97AAE66C-3E0B-2B4E-4901-246BAB9D56C9}"/>
              </a:ext>
            </a:extLst>
          </p:cNvPr>
          <p:cNvPicPr>
            <a:picLocks noChangeAspect="1"/>
          </p:cNvPicPr>
          <p:nvPr/>
        </p:nvPicPr>
        <p:blipFill>
          <a:blip r:embed="rId4"/>
          <a:stretch>
            <a:fillRect/>
          </a:stretch>
        </p:blipFill>
        <p:spPr>
          <a:xfrm>
            <a:off x="8382154" y="5356205"/>
            <a:ext cx="1577477" cy="571550"/>
          </a:xfrm>
          <a:prstGeom prst="rect">
            <a:avLst/>
          </a:prstGeom>
        </p:spPr>
      </p:pic>
      <p:sp>
        <p:nvSpPr>
          <p:cNvPr id="3" name="TextBox 2">
            <a:extLst>
              <a:ext uri="{FF2B5EF4-FFF2-40B4-BE49-F238E27FC236}">
                <a16:creationId xmlns:a16="http://schemas.microsoft.com/office/drawing/2014/main" id="{65860ACB-2583-0BD6-77EA-51E584A3CED2}"/>
              </a:ext>
            </a:extLst>
          </p:cNvPr>
          <p:cNvSpPr txBox="1"/>
          <p:nvPr/>
        </p:nvSpPr>
        <p:spPr>
          <a:xfrm>
            <a:off x="7882467" y="1109133"/>
            <a:ext cx="1346200" cy="923330"/>
          </a:xfrm>
          <a:prstGeom prst="rect">
            <a:avLst/>
          </a:prstGeom>
          <a:noFill/>
        </p:spPr>
        <p:txBody>
          <a:bodyPr wrap="square" rtlCol="0">
            <a:spAutoFit/>
          </a:bodyPr>
          <a:lstStyle/>
          <a:p>
            <a:pPr marL="342900" indent="-342900">
              <a:buFont typeface="+mj-lt"/>
              <a:buAutoNum type="arabicPeriod"/>
            </a:pPr>
            <a:r>
              <a:rPr lang="en-US"/>
              <a:t>pop()</a:t>
            </a:r>
          </a:p>
          <a:p>
            <a:pPr marL="342900" indent="-342900">
              <a:buFont typeface="+mj-lt"/>
              <a:buAutoNum type="arabicPeriod"/>
            </a:pPr>
            <a:r>
              <a:rPr lang="en-US"/>
              <a:t>del</a:t>
            </a:r>
          </a:p>
          <a:p>
            <a:pPr marL="342900" indent="-342900">
              <a:buFont typeface="+mj-lt"/>
              <a:buAutoNum type="arabicPeriod"/>
            </a:pPr>
            <a:r>
              <a:rPr lang="en-US"/>
              <a:t>clear()</a:t>
            </a:r>
          </a:p>
        </p:txBody>
      </p:sp>
    </p:spTree>
    <p:extLst>
      <p:ext uri="{BB962C8B-B14F-4D97-AF65-F5344CB8AC3E}">
        <p14:creationId xmlns:p14="http://schemas.microsoft.com/office/powerpoint/2010/main" val="107105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336F-CE20-9D72-2B7C-31F54FA12737}"/>
              </a:ext>
            </a:extLst>
          </p:cNvPr>
          <p:cNvSpPr>
            <a:spLocks noGrp="1"/>
          </p:cNvSpPr>
          <p:nvPr>
            <p:ph type="title"/>
          </p:nvPr>
        </p:nvSpPr>
        <p:spPr>
          <a:xfrm>
            <a:off x="394915" y="259285"/>
            <a:ext cx="10633261" cy="315912"/>
          </a:xfrm>
          <a:effectLst>
            <a:outerShdw blurRad="63500" sx="102000" sy="102000" algn="ctr" rotWithShape="0">
              <a:prstClr val="black">
                <a:alpha val="40000"/>
              </a:prstClr>
            </a:outerShdw>
          </a:effectLst>
        </p:spPr>
        <p:txBody>
          <a:bodyPr>
            <a:normAutofit fontScale="90000"/>
          </a:bodyPr>
          <a:lstStyle/>
          <a:p>
            <a:r>
              <a:rPr lang="en-US" b="1"/>
              <a:t>Function: Arguments/ parameters  </a:t>
            </a:r>
            <a:r>
              <a:rPr lang="en-US"/>
              <a:t>in Python</a:t>
            </a:r>
          </a:p>
        </p:txBody>
      </p:sp>
      <p:pic>
        <p:nvPicPr>
          <p:cNvPr id="9" name="Picture 8">
            <a:extLst>
              <a:ext uri="{FF2B5EF4-FFF2-40B4-BE49-F238E27FC236}">
                <a16:creationId xmlns:a16="http://schemas.microsoft.com/office/drawing/2014/main" id="{ADB063A7-38A9-0C9D-657D-CE7FCC1D2D96}"/>
              </a:ext>
            </a:extLst>
          </p:cNvPr>
          <p:cNvPicPr>
            <a:picLocks noChangeAspect="1"/>
          </p:cNvPicPr>
          <p:nvPr/>
        </p:nvPicPr>
        <p:blipFill>
          <a:blip r:embed="rId2"/>
          <a:stretch>
            <a:fillRect/>
          </a:stretch>
        </p:blipFill>
        <p:spPr>
          <a:xfrm>
            <a:off x="243765" y="4553802"/>
            <a:ext cx="5105919" cy="1449829"/>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7611C859-135D-7D13-FB84-73984F95101D}"/>
              </a:ext>
            </a:extLst>
          </p:cNvPr>
          <p:cNvSpPr txBox="1"/>
          <p:nvPr/>
        </p:nvSpPr>
        <p:spPr>
          <a:xfrm>
            <a:off x="194733" y="4092137"/>
            <a:ext cx="4529667" cy="46166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a:t>Argument</a:t>
            </a:r>
            <a:r>
              <a:rPr lang="en-US" sz="1200"/>
              <a:t> passed in the calling function will </a:t>
            </a:r>
            <a:r>
              <a:rPr lang="en-US" sz="1200" b="1" u="sng">
                <a:solidFill>
                  <a:srgbClr val="FF0000"/>
                </a:solidFill>
              </a:rPr>
              <a:t>override</a:t>
            </a:r>
            <a:r>
              <a:rPr lang="en-US" sz="1200"/>
              <a:t> the </a:t>
            </a:r>
            <a:r>
              <a:rPr lang="en-US" sz="1200" b="1"/>
              <a:t>keyword</a:t>
            </a:r>
            <a:r>
              <a:rPr lang="en-US" sz="1200"/>
              <a:t> parameter defined in the defined function</a:t>
            </a:r>
          </a:p>
        </p:txBody>
      </p:sp>
      <p:pic>
        <p:nvPicPr>
          <p:cNvPr id="12" name="Picture 11">
            <a:extLst>
              <a:ext uri="{FF2B5EF4-FFF2-40B4-BE49-F238E27FC236}">
                <a16:creationId xmlns:a16="http://schemas.microsoft.com/office/drawing/2014/main" id="{63C95E6E-B4D3-8F28-09AC-BC3C507C9DE4}"/>
              </a:ext>
            </a:extLst>
          </p:cNvPr>
          <p:cNvPicPr>
            <a:picLocks noChangeAspect="1"/>
          </p:cNvPicPr>
          <p:nvPr/>
        </p:nvPicPr>
        <p:blipFill>
          <a:blip r:embed="rId3"/>
          <a:stretch>
            <a:fillRect/>
          </a:stretch>
        </p:blipFill>
        <p:spPr>
          <a:xfrm>
            <a:off x="394915" y="1748713"/>
            <a:ext cx="4803620" cy="1492608"/>
          </a:xfrm>
          <a:prstGeom prst="rect">
            <a:avLst/>
          </a:prstGeom>
          <a:effectLst>
            <a:outerShdw blurRad="63500" sx="102000" sy="102000" algn="ctr" rotWithShape="0">
              <a:prstClr val="black">
                <a:alpha val="40000"/>
              </a:prstClr>
            </a:outerShdw>
          </a:effectLst>
        </p:spPr>
      </p:pic>
      <p:sp>
        <p:nvSpPr>
          <p:cNvPr id="13" name="Rectangle 12">
            <a:extLst>
              <a:ext uri="{FF2B5EF4-FFF2-40B4-BE49-F238E27FC236}">
                <a16:creationId xmlns:a16="http://schemas.microsoft.com/office/drawing/2014/main" id="{9E636EFC-5106-C9F6-52CF-0699F29B6D01}"/>
              </a:ext>
            </a:extLst>
          </p:cNvPr>
          <p:cNvSpPr/>
          <p:nvPr/>
        </p:nvSpPr>
        <p:spPr>
          <a:xfrm>
            <a:off x="257004" y="2528503"/>
            <a:ext cx="5105400" cy="889000"/>
          </a:xfrm>
          <a:prstGeom prst="rect">
            <a:avLst/>
          </a:prstGeom>
          <a:noFill/>
          <a:ln>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4AFA2-6AF7-F3CA-F484-B0E28375C40C}"/>
              </a:ext>
            </a:extLst>
          </p:cNvPr>
          <p:cNvSpPr/>
          <p:nvPr/>
        </p:nvSpPr>
        <p:spPr>
          <a:xfrm>
            <a:off x="284849" y="2562404"/>
            <a:ext cx="5105400" cy="889000"/>
          </a:xfrm>
          <a:prstGeom prst="rect">
            <a:avLst/>
          </a:prstGeom>
          <a:noFill/>
          <a:ln>
            <a:solidFill>
              <a:srgbClr val="FFFF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5F8D81-24B3-D4CA-9095-C34762599980}"/>
              </a:ext>
            </a:extLst>
          </p:cNvPr>
          <p:cNvSpPr txBox="1"/>
          <p:nvPr/>
        </p:nvSpPr>
        <p:spPr>
          <a:xfrm>
            <a:off x="-1" y="653780"/>
            <a:ext cx="7890933" cy="369332"/>
          </a:xfrm>
          <a:prstGeom prst="rect">
            <a:avLst/>
          </a:prstGeom>
          <a:noFill/>
          <a:effectLst>
            <a:outerShdw blurRad="63500" sx="102000" sy="102000" algn="ctr" rotWithShape="0">
              <a:prstClr val="black">
                <a:alpha val="40000"/>
              </a:prstClr>
            </a:outerShdw>
          </a:effectLst>
        </p:spPr>
        <p:txBody>
          <a:bodyPr wrap="square">
            <a:spAutoFit/>
          </a:bodyPr>
          <a:lstStyle/>
          <a:p>
            <a:pPr marL="800100" lvl="1" indent="-342900">
              <a:buFont typeface="Arial" panose="020B0604020202020204" pitchFamily="34" charset="0"/>
              <a:buChar char="•"/>
            </a:pPr>
            <a:r>
              <a:rPr lang="en-US" b="1">
                <a:solidFill>
                  <a:srgbClr val="FF0000"/>
                </a:solidFill>
              </a:rPr>
              <a:t>Rule-</a:t>
            </a:r>
            <a:r>
              <a:rPr lang="en-US"/>
              <a:t>&gt; </a:t>
            </a:r>
            <a:r>
              <a:rPr lang="en-US" b="1"/>
              <a:t>positional</a:t>
            </a:r>
            <a:r>
              <a:rPr lang="en-US"/>
              <a:t> argument </a:t>
            </a:r>
            <a:r>
              <a:rPr lang="en-US" b="1"/>
              <a:t>must appear </a:t>
            </a:r>
            <a:r>
              <a:rPr lang="en-US" b="1">
                <a:highlight>
                  <a:srgbClr val="FFFF00"/>
                </a:highlight>
              </a:rPr>
              <a:t>before</a:t>
            </a:r>
            <a:r>
              <a:rPr lang="en-US" b="1"/>
              <a:t> the keyword </a:t>
            </a:r>
            <a:r>
              <a:rPr lang="en-US"/>
              <a:t>argument</a:t>
            </a:r>
          </a:p>
        </p:txBody>
      </p:sp>
      <p:pic>
        <p:nvPicPr>
          <p:cNvPr id="18" name="Picture 17">
            <a:extLst>
              <a:ext uri="{FF2B5EF4-FFF2-40B4-BE49-F238E27FC236}">
                <a16:creationId xmlns:a16="http://schemas.microsoft.com/office/drawing/2014/main" id="{CF4C7DE4-5442-FB09-BC79-ED7747CEEBB0}"/>
              </a:ext>
            </a:extLst>
          </p:cNvPr>
          <p:cNvPicPr>
            <a:picLocks noChangeAspect="1"/>
          </p:cNvPicPr>
          <p:nvPr/>
        </p:nvPicPr>
        <p:blipFill>
          <a:blip r:embed="rId4"/>
          <a:stretch>
            <a:fillRect/>
          </a:stretch>
        </p:blipFill>
        <p:spPr>
          <a:xfrm>
            <a:off x="5745412" y="1644080"/>
            <a:ext cx="5820587" cy="2657846"/>
          </a:xfrm>
          <a:prstGeom prst="rect">
            <a:avLst/>
          </a:prstGeom>
          <a:effectLst>
            <a:outerShdw blurRad="63500" sx="102000" sy="102000" algn="ctr" rotWithShape="0">
              <a:prstClr val="black">
                <a:alpha val="40000"/>
              </a:prstClr>
            </a:outerShdw>
          </a:effectLst>
        </p:spPr>
      </p:pic>
      <p:cxnSp>
        <p:nvCxnSpPr>
          <p:cNvPr id="20" name="Straight Arrow Connector 19">
            <a:extLst>
              <a:ext uri="{FF2B5EF4-FFF2-40B4-BE49-F238E27FC236}">
                <a16:creationId xmlns:a16="http://schemas.microsoft.com/office/drawing/2014/main" id="{2A79E646-8DA8-089C-5BDE-B3796045CBDC}"/>
              </a:ext>
            </a:extLst>
          </p:cNvPr>
          <p:cNvCxnSpPr>
            <a:cxnSpLocks/>
          </p:cNvCxnSpPr>
          <p:nvPr/>
        </p:nvCxnSpPr>
        <p:spPr>
          <a:xfrm>
            <a:off x="4521200" y="1023112"/>
            <a:ext cx="2082800" cy="2964688"/>
          </a:xfrm>
          <a:prstGeom prst="straightConnector1">
            <a:avLst/>
          </a:prstGeom>
          <a:ln w="38100">
            <a:solidFill>
              <a:srgbClr val="FFFF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35263CD-A91F-D823-9FDB-009F642F5CAD}"/>
              </a:ext>
            </a:extLst>
          </p:cNvPr>
          <p:cNvPicPr>
            <a:picLocks noChangeAspect="1"/>
          </p:cNvPicPr>
          <p:nvPr/>
        </p:nvPicPr>
        <p:blipFill>
          <a:blip r:embed="rId5"/>
          <a:stretch>
            <a:fillRect/>
          </a:stretch>
        </p:blipFill>
        <p:spPr>
          <a:xfrm>
            <a:off x="5711545" y="4401380"/>
            <a:ext cx="3324689" cy="304843"/>
          </a:xfrm>
          <a:prstGeom prst="rect">
            <a:avLst/>
          </a:prstGeom>
          <a:effectLst>
            <a:outerShdw blurRad="63500" sx="102000" sy="102000" algn="ctr" rotWithShape="0">
              <a:prstClr val="black">
                <a:alpha val="40000"/>
              </a:prstClr>
            </a:outerShdw>
          </a:effectLst>
        </p:spPr>
      </p:pic>
      <p:sp>
        <p:nvSpPr>
          <p:cNvPr id="25" name="TextBox 24">
            <a:extLst>
              <a:ext uri="{FF2B5EF4-FFF2-40B4-BE49-F238E27FC236}">
                <a16:creationId xmlns:a16="http://schemas.microsoft.com/office/drawing/2014/main" id="{B3ED8A91-9AF8-CFAE-50A7-CCFB3F8CE945}"/>
              </a:ext>
            </a:extLst>
          </p:cNvPr>
          <p:cNvSpPr txBox="1"/>
          <p:nvPr/>
        </p:nvSpPr>
        <p:spPr>
          <a:xfrm>
            <a:off x="9036234" y="4401380"/>
            <a:ext cx="2647766" cy="120032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This is also </a:t>
            </a:r>
            <a:r>
              <a:rPr lang="en-US">
                <a:solidFill>
                  <a:srgbClr val="FF0000"/>
                </a:solidFill>
              </a:rPr>
              <a:t>not</a:t>
            </a:r>
            <a:r>
              <a:rPr lang="en-US"/>
              <a:t> valid.</a:t>
            </a:r>
          </a:p>
          <a:p>
            <a:pPr marL="285750" indent="-285750">
              <a:buFont typeface="Arial" panose="020B0604020202020204" pitchFamily="34" charset="0"/>
              <a:buChar char="•"/>
            </a:pPr>
            <a:r>
              <a:rPr lang="en-US">
                <a:solidFill>
                  <a:srgbClr val="FF0000"/>
                </a:solidFill>
              </a:rPr>
              <a:t>30</a:t>
            </a:r>
            <a:r>
              <a:rPr lang="en-US"/>
              <a:t> is already in </a:t>
            </a:r>
            <a:r>
              <a:rPr lang="en-US">
                <a:solidFill>
                  <a:srgbClr val="FF0000"/>
                </a:solidFill>
              </a:rPr>
              <a:t>b</a:t>
            </a:r>
          </a:p>
          <a:p>
            <a:pPr marL="285750" indent="-285750">
              <a:buFont typeface="Arial" panose="020B0604020202020204" pitchFamily="34" charset="0"/>
              <a:buChar char="•"/>
            </a:pPr>
            <a:r>
              <a:rPr lang="en-US">
                <a:solidFill>
                  <a:srgbClr val="FF0000"/>
                </a:solidFill>
              </a:rPr>
              <a:t>b</a:t>
            </a:r>
            <a:r>
              <a:rPr lang="en-US"/>
              <a:t> is </a:t>
            </a:r>
            <a:r>
              <a:rPr lang="en-US">
                <a:highlight>
                  <a:srgbClr val="FFFF00"/>
                </a:highlight>
              </a:rPr>
              <a:t>again</a:t>
            </a:r>
            <a:r>
              <a:rPr lang="en-US"/>
              <a:t> assigned </a:t>
            </a:r>
            <a:r>
              <a:rPr lang="en-US">
                <a:solidFill>
                  <a:srgbClr val="FF0000"/>
                </a:solidFill>
              </a:rPr>
              <a:t>20</a:t>
            </a:r>
          </a:p>
          <a:p>
            <a:pPr marL="285750" indent="-285750">
              <a:buFont typeface="Arial" panose="020B0604020202020204" pitchFamily="34" charset="0"/>
              <a:buChar char="•"/>
            </a:pPr>
            <a:r>
              <a:rPr lang="en-US"/>
              <a:t>That’s why it’s not valid</a:t>
            </a:r>
          </a:p>
        </p:txBody>
      </p:sp>
      <p:cxnSp>
        <p:nvCxnSpPr>
          <p:cNvPr id="27" name="Straight Arrow Connector 26">
            <a:extLst>
              <a:ext uri="{FF2B5EF4-FFF2-40B4-BE49-F238E27FC236}">
                <a16:creationId xmlns:a16="http://schemas.microsoft.com/office/drawing/2014/main" id="{765D70FB-5D65-6464-DBF4-BDCE54BD2EF9}"/>
              </a:ext>
            </a:extLst>
          </p:cNvPr>
          <p:cNvCxnSpPr>
            <a:cxnSpLocks/>
          </p:cNvCxnSpPr>
          <p:nvPr/>
        </p:nvCxnSpPr>
        <p:spPr>
          <a:xfrm flipH="1" flipV="1">
            <a:off x="8358221" y="4619993"/>
            <a:ext cx="594967" cy="44774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56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336F-CE20-9D72-2B7C-31F54FA12737}"/>
              </a:ext>
            </a:extLst>
          </p:cNvPr>
          <p:cNvSpPr>
            <a:spLocks noGrp="1"/>
          </p:cNvSpPr>
          <p:nvPr>
            <p:ph type="title"/>
          </p:nvPr>
        </p:nvSpPr>
        <p:spPr>
          <a:xfrm>
            <a:off x="377981" y="487885"/>
            <a:ext cx="11229819" cy="341848"/>
          </a:xfrm>
          <a:effectLst>
            <a:outerShdw blurRad="63500" sx="102000" sy="102000" algn="ctr" rotWithShape="0">
              <a:prstClr val="black">
                <a:alpha val="40000"/>
              </a:prstClr>
            </a:outerShdw>
          </a:effectLst>
        </p:spPr>
        <p:txBody>
          <a:bodyPr>
            <a:noAutofit/>
          </a:bodyPr>
          <a:lstStyle/>
          <a:p>
            <a:r>
              <a:rPr lang="en-US" sz="3200" b="1"/>
              <a:t>Structure &amp; Object Oriented  language - Python</a:t>
            </a:r>
          </a:p>
        </p:txBody>
      </p:sp>
      <p:sp>
        <p:nvSpPr>
          <p:cNvPr id="3" name="TextBox 2">
            <a:extLst>
              <a:ext uri="{FF2B5EF4-FFF2-40B4-BE49-F238E27FC236}">
                <a16:creationId xmlns:a16="http://schemas.microsoft.com/office/drawing/2014/main" id="{888AB777-A49A-1BAA-0252-6794D7CC9617}"/>
              </a:ext>
            </a:extLst>
          </p:cNvPr>
          <p:cNvSpPr txBox="1"/>
          <p:nvPr/>
        </p:nvSpPr>
        <p:spPr>
          <a:xfrm>
            <a:off x="863599" y="1244600"/>
            <a:ext cx="10634134" cy="4832092"/>
          </a:xfrm>
          <a:prstGeom prst="rect">
            <a:avLst/>
          </a:prstGeom>
          <a:noFill/>
        </p:spPr>
        <p:txBody>
          <a:bodyPr wrap="square" rtlCol="0">
            <a:spAutoFit/>
          </a:bodyPr>
          <a:lstStyle/>
          <a:p>
            <a:pPr marL="285750" indent="-285750">
              <a:buFont typeface="Arial" panose="020B0604020202020204" pitchFamily="34" charset="0"/>
              <a:buChar char="•"/>
            </a:pPr>
            <a:r>
              <a:rPr lang="en-US" sz="1400">
                <a:ln w="0"/>
                <a:solidFill>
                  <a:schemeClr val="accent1"/>
                </a:solidFill>
                <a:effectLst>
                  <a:outerShdw blurRad="38100" dist="25400" dir="5400000" algn="ctr" rotWithShape="0">
                    <a:srgbClr val="6E747A">
                      <a:alpha val="43000"/>
                    </a:srgbClr>
                  </a:outerShdw>
                </a:effectLst>
              </a:rPr>
              <a:t>Java</a:t>
            </a:r>
            <a:r>
              <a:rPr lang="en-US" sz="1400"/>
              <a:t> is only Object Oriented programming language</a:t>
            </a:r>
          </a:p>
          <a:p>
            <a:pPr marL="285750" indent="-285750">
              <a:buFont typeface="Arial" panose="020B0604020202020204" pitchFamily="34" charset="0"/>
              <a:buChar char="•"/>
            </a:pPr>
            <a:r>
              <a:rPr lang="en-US" sz="1400" b="1">
                <a:ln w="0"/>
                <a:solidFill>
                  <a:schemeClr val="accent1"/>
                </a:solidFill>
                <a:effectLst>
                  <a:outerShdw blurRad="38100" dist="25400" dir="5400000" algn="ctr" rotWithShape="0">
                    <a:srgbClr val="6E747A">
                      <a:alpha val="43000"/>
                    </a:srgbClr>
                  </a:outerShdw>
                </a:effectLst>
              </a:rPr>
              <a:t>Python</a:t>
            </a:r>
            <a:r>
              <a:rPr lang="en-US" sz="1400"/>
              <a:t> is structure + Object oriented programming language</a:t>
            </a:r>
          </a:p>
          <a:p>
            <a:endParaRPr lang="en-US" sz="1400"/>
          </a:p>
          <a:p>
            <a:r>
              <a:rPr lang="en-US" sz="1400"/>
              <a:t>OOPS (Object Oriented Programming Concepts)</a:t>
            </a:r>
          </a:p>
          <a:p>
            <a:pPr marL="800100" lvl="1" indent="-342900">
              <a:buFont typeface="+mj-lt"/>
              <a:buAutoNum type="arabicPeriod"/>
            </a:pPr>
            <a:r>
              <a:rPr lang="en-US" sz="1400"/>
              <a:t>Class </a:t>
            </a:r>
          </a:p>
          <a:p>
            <a:pPr marL="800100" lvl="1" indent="-342900">
              <a:buFont typeface="+mj-lt"/>
              <a:buAutoNum type="arabicPeriod"/>
            </a:pPr>
            <a:r>
              <a:rPr lang="en-US" sz="1400"/>
              <a:t>Object</a:t>
            </a:r>
          </a:p>
          <a:p>
            <a:pPr marL="800100" lvl="1" indent="-342900">
              <a:buFont typeface="+mj-lt"/>
              <a:buAutoNum type="arabicPeriod"/>
            </a:pPr>
            <a:r>
              <a:rPr lang="en-US" sz="1400"/>
              <a:t>Inheritance</a:t>
            </a:r>
          </a:p>
          <a:p>
            <a:pPr marL="800100" lvl="1" indent="-342900">
              <a:buFont typeface="+mj-lt"/>
              <a:buAutoNum type="arabicPeriod"/>
            </a:pPr>
            <a:r>
              <a:rPr lang="en-US" sz="1400"/>
              <a:t>Overloading/ polymorphism</a:t>
            </a:r>
          </a:p>
          <a:p>
            <a:pPr marL="800100" lvl="1" indent="-342900">
              <a:buFont typeface="+mj-lt"/>
              <a:buAutoNum type="arabicPeriod"/>
            </a:pPr>
            <a:endParaRPr lang="en-US" sz="1400"/>
          </a:p>
          <a:p>
            <a:r>
              <a:rPr lang="en-US" sz="1400"/>
              <a:t>Class = </a:t>
            </a:r>
            <a:r>
              <a:rPr lang="en-US" sz="1400" b="1"/>
              <a:t>categories</a:t>
            </a:r>
            <a:r>
              <a:rPr lang="en-US" sz="1400"/>
              <a:t> -&gt; are logical entities </a:t>
            </a:r>
            <a:r>
              <a:rPr lang="en-US" sz="1400" err="1">
                <a:highlight>
                  <a:srgbClr val="FFFF00"/>
                </a:highlight>
              </a:rPr>
              <a:t>eg</a:t>
            </a:r>
            <a:r>
              <a:rPr lang="en-US" sz="1400">
                <a:highlight>
                  <a:srgbClr val="FFFF00"/>
                </a:highlight>
              </a:rPr>
              <a:t>: </a:t>
            </a:r>
            <a:r>
              <a:rPr lang="en-US" sz="1400"/>
              <a:t>Employees, Animals, Birds ..</a:t>
            </a:r>
          </a:p>
          <a:p>
            <a:pPr marL="742950" lvl="1" indent="-285750">
              <a:buFont typeface="Arial" panose="020B0604020202020204" pitchFamily="34" charset="0"/>
              <a:buChar char="•"/>
            </a:pPr>
            <a:r>
              <a:rPr lang="en-US" sz="1400"/>
              <a:t>Collection of variables (attributes) &amp; methods (behavior)</a:t>
            </a:r>
          </a:p>
          <a:p>
            <a:pPr marL="742950" lvl="1" indent="-285750">
              <a:buFont typeface="Arial" panose="020B0604020202020204" pitchFamily="34" charset="0"/>
              <a:buChar char="•"/>
            </a:pPr>
            <a:r>
              <a:rPr lang="en-US" sz="1400"/>
              <a:t>Memory-&gt; It is only a blueprint and that’s why it does not occupy any space in the memory   </a:t>
            </a:r>
          </a:p>
          <a:p>
            <a:r>
              <a:rPr lang="en-US" sz="1400"/>
              <a:t>Object = </a:t>
            </a:r>
            <a:r>
              <a:rPr lang="en-US" sz="1400" b="1"/>
              <a:t>physical</a:t>
            </a:r>
            <a:r>
              <a:rPr lang="en-US" sz="1400"/>
              <a:t> entities  </a:t>
            </a:r>
            <a:r>
              <a:rPr lang="en-US" sz="1400" err="1">
                <a:highlight>
                  <a:srgbClr val="FFFF00"/>
                </a:highlight>
              </a:rPr>
              <a:t>eg</a:t>
            </a:r>
            <a:r>
              <a:rPr lang="en-US" sz="1400">
                <a:highlight>
                  <a:srgbClr val="FFFF00"/>
                </a:highlight>
              </a:rPr>
              <a:t>: </a:t>
            </a:r>
            <a:r>
              <a:rPr lang="en-US" sz="1400">
                <a:solidFill>
                  <a:schemeClr val="bg1">
                    <a:lumMod val="50000"/>
                  </a:schemeClr>
                </a:solidFill>
              </a:rPr>
              <a:t>Employees</a:t>
            </a:r>
            <a:r>
              <a:rPr lang="en-US" sz="1400"/>
              <a:t> John, Scott, Marry … // </a:t>
            </a:r>
            <a:r>
              <a:rPr lang="en-US" sz="1400">
                <a:solidFill>
                  <a:schemeClr val="bg1">
                    <a:lumMod val="50000"/>
                  </a:schemeClr>
                </a:solidFill>
              </a:rPr>
              <a:t>Animals </a:t>
            </a:r>
            <a:r>
              <a:rPr lang="en-US" sz="1400"/>
              <a:t>Dog, horse, elephant…</a:t>
            </a:r>
          </a:p>
          <a:p>
            <a:pPr marL="742950" lvl="1" indent="-285750">
              <a:buFont typeface="Arial" panose="020B0604020202020204" pitchFamily="34" charset="0"/>
              <a:buChar char="•"/>
            </a:pPr>
            <a:r>
              <a:rPr lang="en-US" sz="1400"/>
              <a:t>Every object created from class will acquire it own set of variables &amp; methods as defined in class </a:t>
            </a:r>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r>
              <a:rPr lang="en-US" sz="1400"/>
              <a:t>From one Class many objects can be created</a:t>
            </a:r>
          </a:p>
          <a:p>
            <a:pPr marL="742950" lvl="1" indent="-285750">
              <a:buFont typeface="Arial" panose="020B0604020202020204" pitchFamily="34" charset="0"/>
              <a:buChar char="•"/>
            </a:pPr>
            <a:r>
              <a:rPr lang="en-US" sz="1400"/>
              <a:t>An object is an instance of a class</a:t>
            </a:r>
          </a:p>
          <a:p>
            <a:pPr marL="742950" lvl="1" indent="-285750">
              <a:buFont typeface="Arial" panose="020B0604020202020204" pitchFamily="34" charset="0"/>
              <a:buChar char="•"/>
            </a:pPr>
            <a:r>
              <a:rPr lang="en-US" sz="1400"/>
              <a:t>It is physical entity</a:t>
            </a:r>
          </a:p>
          <a:p>
            <a:pPr marL="742950" lvl="1" indent="-285750">
              <a:buFont typeface="Arial" panose="020B0604020202020204" pitchFamily="34" charset="0"/>
              <a:buChar char="•"/>
            </a:pPr>
            <a:r>
              <a:rPr lang="en-US" sz="1400"/>
              <a:t>It occupies space in the memory</a:t>
            </a:r>
          </a:p>
          <a:p>
            <a:pPr marL="742950" lvl="1" indent="-285750">
              <a:buFont typeface="Arial" panose="020B0604020202020204" pitchFamily="34" charset="0"/>
              <a:buChar char="•"/>
            </a:pPr>
            <a:r>
              <a:rPr lang="en-US" sz="1400"/>
              <a:t>In the object, the values (attributes) of each of the variables &amp; methods derived from the class will be different in each objects</a:t>
            </a:r>
          </a:p>
          <a:p>
            <a:pPr marL="742950" lvl="1" indent="-285750">
              <a:buFont typeface="Arial" panose="020B0604020202020204" pitchFamily="34" charset="0"/>
              <a:buChar char="•"/>
            </a:pPr>
            <a:r>
              <a:rPr lang="en-US" sz="1400"/>
              <a:t>Each objects are independent of each other</a:t>
            </a:r>
          </a:p>
          <a:p>
            <a:endParaRPr lang="en-US" sz="1400"/>
          </a:p>
        </p:txBody>
      </p:sp>
      <p:sp>
        <p:nvSpPr>
          <p:cNvPr id="5" name="Arrow: Right 4">
            <a:extLst>
              <a:ext uri="{FF2B5EF4-FFF2-40B4-BE49-F238E27FC236}">
                <a16:creationId xmlns:a16="http://schemas.microsoft.com/office/drawing/2014/main" id="{3C9F5122-67AE-610F-55E5-2E25F76565BC}"/>
              </a:ext>
            </a:extLst>
          </p:cNvPr>
          <p:cNvSpPr/>
          <p:nvPr/>
        </p:nvSpPr>
        <p:spPr>
          <a:xfrm>
            <a:off x="486831" y="2134445"/>
            <a:ext cx="376768" cy="1769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541A4C-EA51-ABE9-7366-2276EFD1C23A}"/>
              </a:ext>
            </a:extLst>
          </p:cNvPr>
          <p:cNvPicPr>
            <a:picLocks noChangeAspect="1"/>
          </p:cNvPicPr>
          <p:nvPr/>
        </p:nvPicPr>
        <p:blipFill>
          <a:blip r:embed="rId2"/>
          <a:stretch>
            <a:fillRect/>
          </a:stretch>
        </p:blipFill>
        <p:spPr>
          <a:xfrm>
            <a:off x="5651960" y="996262"/>
            <a:ext cx="5769448" cy="105267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1548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0580-7533-0C6E-4D18-7BD519E1E059}"/>
              </a:ext>
            </a:extLst>
          </p:cNvPr>
          <p:cNvSpPr>
            <a:spLocks noGrp="1"/>
          </p:cNvSpPr>
          <p:nvPr>
            <p:ph type="title"/>
          </p:nvPr>
        </p:nvSpPr>
        <p:spPr>
          <a:xfrm>
            <a:off x="745067" y="263526"/>
            <a:ext cx="3733800" cy="379941"/>
          </a:xfrm>
        </p:spPr>
        <p:txBody>
          <a:bodyPr>
            <a:normAutofit fontScale="90000"/>
          </a:bodyPr>
          <a:lstStyle/>
          <a:p>
            <a:r>
              <a:rPr lang="en-US"/>
              <a:t>Class &amp; Objects</a:t>
            </a:r>
          </a:p>
        </p:txBody>
      </p:sp>
      <p:pic>
        <p:nvPicPr>
          <p:cNvPr id="5" name="Content Placeholder 4">
            <a:extLst>
              <a:ext uri="{FF2B5EF4-FFF2-40B4-BE49-F238E27FC236}">
                <a16:creationId xmlns:a16="http://schemas.microsoft.com/office/drawing/2014/main" id="{622BA349-B4C8-436F-78CB-12565929A016}"/>
              </a:ext>
            </a:extLst>
          </p:cNvPr>
          <p:cNvPicPr>
            <a:picLocks noGrp="1" noChangeAspect="1"/>
          </p:cNvPicPr>
          <p:nvPr>
            <p:ph idx="1"/>
          </p:nvPr>
        </p:nvPicPr>
        <p:blipFill>
          <a:blip r:embed="rId2"/>
          <a:stretch>
            <a:fillRect/>
          </a:stretch>
        </p:blipFill>
        <p:spPr>
          <a:xfrm>
            <a:off x="6485892" y="841830"/>
            <a:ext cx="5069749" cy="3789436"/>
          </a:xfrm>
        </p:spPr>
      </p:pic>
      <p:pic>
        <p:nvPicPr>
          <p:cNvPr id="7" name="Picture 6">
            <a:extLst>
              <a:ext uri="{FF2B5EF4-FFF2-40B4-BE49-F238E27FC236}">
                <a16:creationId xmlns:a16="http://schemas.microsoft.com/office/drawing/2014/main" id="{AEAA85DB-4AC4-AA50-1143-BAEF7D43FED6}"/>
              </a:ext>
            </a:extLst>
          </p:cNvPr>
          <p:cNvPicPr>
            <a:picLocks noChangeAspect="1"/>
          </p:cNvPicPr>
          <p:nvPr/>
        </p:nvPicPr>
        <p:blipFill>
          <a:blip r:embed="rId3"/>
          <a:stretch>
            <a:fillRect/>
          </a:stretch>
        </p:blipFill>
        <p:spPr>
          <a:xfrm>
            <a:off x="295907" y="1179800"/>
            <a:ext cx="6102040" cy="3451466"/>
          </a:xfrm>
          <a:prstGeom prst="rect">
            <a:avLst/>
          </a:prstGeom>
        </p:spPr>
      </p:pic>
      <p:pic>
        <p:nvPicPr>
          <p:cNvPr id="9" name="Picture 8">
            <a:extLst>
              <a:ext uri="{FF2B5EF4-FFF2-40B4-BE49-F238E27FC236}">
                <a16:creationId xmlns:a16="http://schemas.microsoft.com/office/drawing/2014/main" id="{33C41B8E-A7F6-CDBB-6C68-BD80AB2A75C4}"/>
              </a:ext>
            </a:extLst>
          </p:cNvPr>
          <p:cNvPicPr>
            <a:picLocks noChangeAspect="1"/>
          </p:cNvPicPr>
          <p:nvPr/>
        </p:nvPicPr>
        <p:blipFill>
          <a:blip r:embed="rId4"/>
          <a:stretch>
            <a:fillRect/>
          </a:stretch>
        </p:blipFill>
        <p:spPr>
          <a:xfrm>
            <a:off x="2303610" y="5167599"/>
            <a:ext cx="5468113" cy="495369"/>
          </a:xfrm>
          <a:prstGeom prst="rect">
            <a:avLst/>
          </a:prstGeom>
        </p:spPr>
      </p:pic>
    </p:spTree>
    <p:extLst>
      <p:ext uri="{BB962C8B-B14F-4D97-AF65-F5344CB8AC3E}">
        <p14:creationId xmlns:p14="http://schemas.microsoft.com/office/powerpoint/2010/main" val="308745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335A-526C-E92F-4D5B-75E96E16E4F5}"/>
              </a:ext>
            </a:extLst>
          </p:cNvPr>
          <p:cNvSpPr>
            <a:spLocks noGrp="1"/>
          </p:cNvSpPr>
          <p:nvPr>
            <p:ph type="title"/>
          </p:nvPr>
        </p:nvSpPr>
        <p:spPr>
          <a:xfrm>
            <a:off x="838199" y="165629"/>
            <a:ext cx="8424333" cy="515408"/>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Function</a:t>
            </a:r>
            <a:r>
              <a:rPr lang="en-US"/>
              <a:t> vs </a:t>
            </a:r>
            <a:r>
              <a:rPr lang="en-US" b="1">
                <a:ln w="0"/>
                <a:solidFill>
                  <a:schemeClr val="accent1"/>
                </a:solidFill>
                <a:effectLst>
                  <a:outerShdw blurRad="38100" dist="25400" dir="5400000" algn="ctr" rotWithShape="0">
                    <a:srgbClr val="6E747A">
                      <a:alpha val="43000"/>
                    </a:srgbClr>
                  </a:outerShdw>
                </a:effectLst>
              </a:rPr>
              <a:t>Method </a:t>
            </a:r>
            <a:r>
              <a:rPr lang="en-US"/>
              <a:t>vs </a:t>
            </a:r>
            <a:r>
              <a:rPr lang="en-US" b="1">
                <a:ln w="0"/>
                <a:solidFill>
                  <a:schemeClr val="accent1"/>
                </a:solidFill>
                <a:effectLst>
                  <a:outerShdw blurRad="38100" dist="25400" dir="5400000" algn="ctr" rotWithShape="0">
                    <a:srgbClr val="6E747A">
                      <a:alpha val="43000"/>
                    </a:srgbClr>
                  </a:outerShdw>
                </a:effectLst>
              </a:rPr>
              <a:t>Constructor</a:t>
            </a:r>
            <a:endParaRPr lang="en-US" b="1"/>
          </a:p>
        </p:txBody>
      </p:sp>
      <p:sp>
        <p:nvSpPr>
          <p:cNvPr id="3" name="Content Placeholder 2">
            <a:extLst>
              <a:ext uri="{FF2B5EF4-FFF2-40B4-BE49-F238E27FC236}">
                <a16:creationId xmlns:a16="http://schemas.microsoft.com/office/drawing/2014/main" id="{B04C575F-213A-DDBB-FB08-E77B87A79FA8}"/>
              </a:ext>
            </a:extLst>
          </p:cNvPr>
          <p:cNvSpPr>
            <a:spLocks noGrp="1"/>
          </p:cNvSpPr>
          <p:nvPr>
            <p:ph idx="1"/>
          </p:nvPr>
        </p:nvSpPr>
        <p:spPr>
          <a:xfrm>
            <a:off x="167867" y="681037"/>
            <a:ext cx="8305801" cy="4525964"/>
          </a:xfrm>
        </p:spPr>
        <p:txBody>
          <a:bodyPr>
            <a:normAutofit fontScale="47500" lnSpcReduction="20000"/>
          </a:bodyPr>
          <a:lstStyle/>
          <a:p>
            <a:r>
              <a:rPr lang="en-US"/>
              <a:t>Method </a:t>
            </a:r>
          </a:p>
          <a:p>
            <a:pPr lvl="2"/>
            <a:r>
              <a:rPr lang="en-US"/>
              <a:t>functions created inside a class</a:t>
            </a:r>
          </a:p>
          <a:p>
            <a:pPr lvl="2"/>
            <a:r>
              <a:rPr lang="en-US"/>
              <a:t>Give any name</a:t>
            </a:r>
          </a:p>
          <a:p>
            <a:pPr lvl="2"/>
            <a:r>
              <a:rPr lang="en-US"/>
              <a:t>Returns value/s</a:t>
            </a:r>
          </a:p>
          <a:p>
            <a:pPr lvl="2"/>
            <a:r>
              <a:rPr lang="en-US"/>
              <a:t>Takes arguments/parameters</a:t>
            </a:r>
          </a:p>
          <a:p>
            <a:pPr lvl="2"/>
            <a:r>
              <a:rPr lang="en-US"/>
              <a:t>Invoked through Object of a class</a:t>
            </a:r>
          </a:p>
          <a:p>
            <a:pPr marL="914400" lvl="2" indent="0">
              <a:buNone/>
            </a:pPr>
            <a:endParaRPr lang="en-US" u="sng"/>
          </a:p>
          <a:p>
            <a:pPr marL="914400" lvl="2" indent="0">
              <a:buNone/>
            </a:pPr>
            <a:r>
              <a:rPr lang="en-US" sz="2200" b="1" u="sng"/>
              <a:t>2 types of methods</a:t>
            </a:r>
            <a:r>
              <a:rPr lang="en-US" sz="2200"/>
              <a:t>:</a:t>
            </a:r>
          </a:p>
          <a:p>
            <a:pPr marL="1371600" lvl="2" indent="-457200">
              <a:buFont typeface="+mj-lt"/>
              <a:buAutoNum type="arabicPeriod"/>
            </a:pPr>
            <a:r>
              <a:rPr lang="en-US">
                <a:ln w="0"/>
                <a:solidFill>
                  <a:schemeClr val="accent2">
                    <a:lumMod val="75000"/>
                  </a:schemeClr>
                </a:solidFill>
                <a:effectLst>
                  <a:outerShdw blurRad="38100" dist="25400" dir="5400000" algn="ctr" rotWithShape="0">
                    <a:srgbClr val="6E747A">
                      <a:alpha val="43000"/>
                    </a:srgbClr>
                  </a:outerShdw>
                </a:effectLst>
              </a:rPr>
              <a:t>Instance</a:t>
            </a:r>
            <a:r>
              <a:rPr lang="en-US"/>
              <a:t> method (we can call only through Object)</a:t>
            </a:r>
          </a:p>
          <a:p>
            <a:pPr marL="1371600" lvl="2" indent="-457200">
              <a:buFont typeface="+mj-lt"/>
              <a:buAutoNum type="arabicPeriod"/>
            </a:pPr>
            <a:r>
              <a:rPr lang="en-US">
                <a:ln w="0"/>
                <a:solidFill>
                  <a:schemeClr val="accent2">
                    <a:lumMod val="75000"/>
                  </a:schemeClr>
                </a:solidFill>
                <a:effectLst>
                  <a:outerShdw blurRad="38100" dist="19050" dir="2700000" algn="tl" rotWithShape="0">
                    <a:schemeClr val="dk1">
                      <a:alpha val="40000"/>
                    </a:schemeClr>
                  </a:outerShdw>
                </a:effectLst>
              </a:rPr>
              <a:t>Static</a:t>
            </a:r>
            <a:r>
              <a:rPr lang="en-US"/>
              <a:t> method (we directly call using Class) –annotation  </a:t>
            </a:r>
            <a:r>
              <a:rPr lang="en-US" sz="2900" b="1">
                <a:ln w="0"/>
                <a:solidFill>
                  <a:schemeClr val="accent1"/>
                </a:solidFill>
                <a:effectLst>
                  <a:outerShdw blurRad="38100" dist="25400" dir="5400000" algn="ctr" rotWithShape="0">
                    <a:srgbClr val="6E747A">
                      <a:alpha val="43000"/>
                    </a:srgbClr>
                  </a:outerShdw>
                </a:effectLst>
              </a:rPr>
              <a:t>@staticmethod</a:t>
            </a:r>
            <a:r>
              <a:rPr lang="en-US"/>
              <a:t> </a:t>
            </a:r>
          </a:p>
          <a:p>
            <a:endParaRPr lang="en-US"/>
          </a:p>
          <a:p>
            <a:r>
              <a:rPr lang="en-US"/>
              <a:t>Constructor</a:t>
            </a:r>
          </a:p>
          <a:p>
            <a:pPr lvl="2"/>
            <a:r>
              <a:rPr lang="en-US"/>
              <a:t>Constructor name is fixed: </a:t>
            </a:r>
            <a:r>
              <a:rPr lang="en-US" sz="3300" b="1">
                <a:ln w="0"/>
                <a:solidFill>
                  <a:schemeClr val="accent1"/>
                </a:solidFill>
                <a:effectLst>
                  <a:outerShdw blurRad="38100" dist="25400" dir="5400000" algn="ctr" rotWithShape="0">
                    <a:srgbClr val="6E747A">
                      <a:alpha val="43000"/>
                    </a:srgbClr>
                  </a:outerShdw>
                </a:effectLst>
              </a:rPr>
              <a:t>def  __init__(self):</a:t>
            </a:r>
            <a:r>
              <a:rPr lang="en-US" sz="4400"/>
              <a:t> </a:t>
            </a:r>
            <a:r>
              <a:rPr lang="en-US" sz="1800">
                <a:solidFill>
                  <a:schemeClr val="accent2">
                    <a:lumMod val="75000"/>
                  </a:schemeClr>
                </a:solidFill>
              </a:rPr>
              <a:t>Do not return any value</a:t>
            </a:r>
            <a:endParaRPr lang="en-US" sz="1800" b="1">
              <a:ln w="0"/>
              <a:solidFill>
                <a:schemeClr val="accent2">
                  <a:lumMod val="75000"/>
                </a:schemeClr>
              </a:solidFill>
              <a:effectLst>
                <a:outerShdw blurRad="38100" dist="25400" dir="5400000" algn="ctr" rotWithShape="0">
                  <a:srgbClr val="6E747A">
                    <a:alpha val="43000"/>
                  </a:srgbClr>
                </a:outerShdw>
              </a:effectLst>
            </a:endParaRPr>
          </a:p>
          <a:p>
            <a:pPr lvl="2"/>
            <a:r>
              <a:rPr lang="en-US" sz="2100"/>
              <a:t>Constructor name is fixed: </a:t>
            </a:r>
            <a:r>
              <a:rPr lang="en-US" sz="3400" b="1">
                <a:ln w="0"/>
                <a:solidFill>
                  <a:schemeClr val="accent1"/>
                </a:solidFill>
                <a:effectLst>
                  <a:outerShdw blurRad="38100" dist="25400" dir="5400000" algn="ctr" rotWithShape="0">
                    <a:srgbClr val="6E747A">
                      <a:alpha val="43000"/>
                    </a:srgbClr>
                  </a:outerShdw>
                </a:effectLst>
              </a:rPr>
              <a:t>def  __str__(self): </a:t>
            </a:r>
            <a:r>
              <a:rPr lang="en-US" sz="1800"/>
              <a:t>only used to </a:t>
            </a:r>
            <a:r>
              <a:rPr lang="en-US" sz="1800" b="1"/>
              <a:t>return string datatype</a:t>
            </a:r>
            <a:r>
              <a:rPr lang="en-US" sz="1800"/>
              <a:t>. </a:t>
            </a:r>
            <a:endParaRPr lang="en-US" sz="3400" b="1">
              <a:ln w="0"/>
              <a:solidFill>
                <a:schemeClr val="accent1"/>
              </a:solidFill>
              <a:effectLst>
                <a:outerShdw blurRad="38100" dist="25400" dir="5400000" algn="ctr" rotWithShape="0">
                  <a:srgbClr val="6E747A">
                    <a:alpha val="43000"/>
                  </a:srgbClr>
                </a:outerShdw>
              </a:effectLst>
            </a:endParaRPr>
          </a:p>
          <a:p>
            <a:pPr lvl="2"/>
            <a:r>
              <a:rPr lang="en-US"/>
              <a:t>def __</a:t>
            </a:r>
            <a:r>
              <a:rPr lang="en-US" err="1"/>
              <a:t>intit</a:t>
            </a:r>
            <a:r>
              <a:rPr lang="en-US"/>
              <a:t>__(self): no values returned</a:t>
            </a:r>
          </a:p>
          <a:p>
            <a:pPr lvl="2"/>
            <a:r>
              <a:rPr lang="en-US"/>
              <a:t>def __str__(self): only string values are returned</a:t>
            </a:r>
          </a:p>
          <a:p>
            <a:pPr lvl="2"/>
            <a:r>
              <a:rPr lang="en-US"/>
              <a:t>Takes arguments/parameters</a:t>
            </a:r>
          </a:p>
          <a:p>
            <a:pPr lvl="2"/>
            <a:r>
              <a:rPr lang="en-US"/>
              <a:t>Invoked </a:t>
            </a:r>
            <a:r>
              <a:rPr lang="en-US" b="1"/>
              <a:t>automatically</a:t>
            </a:r>
            <a:r>
              <a:rPr lang="en-US"/>
              <a:t> when a object of this class is created.</a:t>
            </a:r>
          </a:p>
          <a:p>
            <a:endParaRPr lang="en-US"/>
          </a:p>
          <a:p>
            <a:endParaRPr lang="en-US"/>
          </a:p>
          <a:p>
            <a:r>
              <a:rPr lang="en-US"/>
              <a:t>Functions are created without any class</a:t>
            </a:r>
          </a:p>
          <a:p>
            <a:endParaRPr lang="en-US"/>
          </a:p>
          <a:p>
            <a:endParaRPr lang="en-US"/>
          </a:p>
        </p:txBody>
      </p:sp>
      <p:pic>
        <p:nvPicPr>
          <p:cNvPr id="5" name="Picture 4">
            <a:extLst>
              <a:ext uri="{FF2B5EF4-FFF2-40B4-BE49-F238E27FC236}">
                <a16:creationId xmlns:a16="http://schemas.microsoft.com/office/drawing/2014/main" id="{FBDFF6CB-5AD0-D804-F3C9-BE2ACA1ED8D7}"/>
              </a:ext>
            </a:extLst>
          </p:cNvPr>
          <p:cNvPicPr>
            <a:picLocks noChangeAspect="1"/>
          </p:cNvPicPr>
          <p:nvPr/>
        </p:nvPicPr>
        <p:blipFill>
          <a:blip r:embed="rId2"/>
          <a:stretch>
            <a:fillRect/>
          </a:stretch>
        </p:blipFill>
        <p:spPr>
          <a:xfrm>
            <a:off x="405600" y="5073843"/>
            <a:ext cx="3252000" cy="842817"/>
          </a:xfrm>
          <a:prstGeom prst="rect">
            <a:avLst/>
          </a:prstGeom>
        </p:spPr>
      </p:pic>
      <p:sp>
        <p:nvSpPr>
          <p:cNvPr id="7" name="TextBox 6">
            <a:extLst>
              <a:ext uri="{FF2B5EF4-FFF2-40B4-BE49-F238E27FC236}">
                <a16:creationId xmlns:a16="http://schemas.microsoft.com/office/drawing/2014/main" id="{2D41DD01-B1C6-1509-776E-E524A2FD8434}"/>
              </a:ext>
            </a:extLst>
          </p:cNvPr>
          <p:cNvSpPr txBox="1"/>
          <p:nvPr/>
        </p:nvSpPr>
        <p:spPr>
          <a:xfrm>
            <a:off x="1701801" y="818518"/>
            <a:ext cx="3911599" cy="307777"/>
          </a:xfrm>
          <a:prstGeom prst="rect">
            <a:avLst/>
          </a:prstGeom>
          <a:solidFill>
            <a:schemeClr val="accent4">
              <a:lumMod val="20000"/>
              <a:lumOff val="80000"/>
            </a:schemeClr>
          </a:solidFill>
        </p:spPr>
        <p:txBody>
          <a:bodyPr wrap="square">
            <a:spAutoFit/>
          </a:bodyPr>
          <a:lstStyle/>
          <a:p>
            <a:pPr marL="0" indent="0">
              <a:buNone/>
            </a:pPr>
            <a:r>
              <a:rPr lang="en-US" sz="1400" u="sng"/>
              <a:t>Functions</a:t>
            </a:r>
            <a:r>
              <a:rPr lang="en-US" sz="1400"/>
              <a:t> created in a </a:t>
            </a:r>
            <a:r>
              <a:rPr lang="en-US" sz="1400" u="sng"/>
              <a:t>class</a:t>
            </a:r>
            <a:r>
              <a:rPr lang="en-US" sz="1400"/>
              <a:t> is known as </a:t>
            </a:r>
            <a:r>
              <a:rPr lang="en-US" sz="1400" u="sng"/>
              <a:t>Method</a:t>
            </a:r>
            <a:r>
              <a:rPr lang="en-US" sz="1400"/>
              <a:t> !!!</a:t>
            </a:r>
          </a:p>
        </p:txBody>
      </p:sp>
      <p:pic>
        <p:nvPicPr>
          <p:cNvPr id="11" name="Picture 10">
            <a:extLst>
              <a:ext uri="{FF2B5EF4-FFF2-40B4-BE49-F238E27FC236}">
                <a16:creationId xmlns:a16="http://schemas.microsoft.com/office/drawing/2014/main" id="{417B9552-AC34-B4D3-88B9-37BE306E65AB}"/>
              </a:ext>
            </a:extLst>
          </p:cNvPr>
          <p:cNvPicPr>
            <a:picLocks noChangeAspect="1"/>
          </p:cNvPicPr>
          <p:nvPr/>
        </p:nvPicPr>
        <p:blipFill>
          <a:blip r:embed="rId3"/>
          <a:stretch>
            <a:fillRect/>
          </a:stretch>
        </p:blipFill>
        <p:spPr>
          <a:xfrm>
            <a:off x="7837964" y="581143"/>
            <a:ext cx="4186169" cy="2131233"/>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5F90C0A0-387D-E13A-FBF1-B8EC696EDB46}"/>
              </a:ext>
            </a:extLst>
          </p:cNvPr>
          <p:cNvPicPr>
            <a:picLocks noChangeAspect="1"/>
          </p:cNvPicPr>
          <p:nvPr/>
        </p:nvPicPr>
        <p:blipFill>
          <a:blip r:embed="rId4"/>
          <a:stretch>
            <a:fillRect/>
          </a:stretch>
        </p:blipFill>
        <p:spPr>
          <a:xfrm>
            <a:off x="8168079" y="2712376"/>
            <a:ext cx="3856054" cy="3071126"/>
          </a:xfrm>
          <a:prstGeom prst="rect">
            <a:avLst/>
          </a:prstGeom>
        </p:spPr>
      </p:pic>
      <p:pic>
        <p:nvPicPr>
          <p:cNvPr id="9" name="Picture 8">
            <a:extLst>
              <a:ext uri="{FF2B5EF4-FFF2-40B4-BE49-F238E27FC236}">
                <a16:creationId xmlns:a16="http://schemas.microsoft.com/office/drawing/2014/main" id="{3EAFF1E0-8AAD-A519-8F13-1FE240C96B11}"/>
              </a:ext>
            </a:extLst>
          </p:cNvPr>
          <p:cNvPicPr>
            <a:picLocks noChangeAspect="1"/>
          </p:cNvPicPr>
          <p:nvPr/>
        </p:nvPicPr>
        <p:blipFill>
          <a:blip r:embed="rId5"/>
          <a:stretch>
            <a:fillRect/>
          </a:stretch>
        </p:blipFill>
        <p:spPr>
          <a:xfrm>
            <a:off x="4126059" y="4035245"/>
            <a:ext cx="3939881" cy="2141406"/>
          </a:xfrm>
          <a:prstGeom prst="rect">
            <a:avLst/>
          </a:prstGeom>
        </p:spPr>
      </p:pic>
    </p:spTree>
    <p:extLst>
      <p:ext uri="{BB962C8B-B14F-4D97-AF65-F5344CB8AC3E}">
        <p14:creationId xmlns:p14="http://schemas.microsoft.com/office/powerpoint/2010/main" val="265297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660400" y="457199"/>
            <a:ext cx="3158067" cy="447675"/>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Class variables </a:t>
            </a:r>
            <a:endParaRPr lang="en-US"/>
          </a:p>
        </p:txBody>
      </p:sp>
      <p:pic>
        <p:nvPicPr>
          <p:cNvPr id="5" name="Picture 4">
            <a:extLst>
              <a:ext uri="{FF2B5EF4-FFF2-40B4-BE49-F238E27FC236}">
                <a16:creationId xmlns:a16="http://schemas.microsoft.com/office/drawing/2014/main" id="{ABE3130C-E16E-40DB-82F5-BDC9582C5DC6}"/>
              </a:ext>
            </a:extLst>
          </p:cNvPr>
          <p:cNvPicPr>
            <a:picLocks noChangeAspect="1"/>
          </p:cNvPicPr>
          <p:nvPr/>
        </p:nvPicPr>
        <p:blipFill>
          <a:blip r:embed="rId2"/>
          <a:stretch>
            <a:fillRect/>
          </a:stretch>
        </p:blipFill>
        <p:spPr>
          <a:xfrm>
            <a:off x="3818467" y="141693"/>
            <a:ext cx="1774191" cy="802300"/>
          </a:xfrm>
          <a:prstGeom prst="rect">
            <a:avLst/>
          </a:prstGeom>
        </p:spPr>
      </p:pic>
      <p:pic>
        <p:nvPicPr>
          <p:cNvPr id="7" name="Picture 6">
            <a:extLst>
              <a:ext uri="{FF2B5EF4-FFF2-40B4-BE49-F238E27FC236}">
                <a16:creationId xmlns:a16="http://schemas.microsoft.com/office/drawing/2014/main" id="{B2F0A5EE-67A8-45DC-B6BF-CBEC1E10D87D}"/>
              </a:ext>
            </a:extLst>
          </p:cNvPr>
          <p:cNvPicPr>
            <a:picLocks noChangeAspect="1"/>
          </p:cNvPicPr>
          <p:nvPr/>
        </p:nvPicPr>
        <p:blipFill>
          <a:blip r:embed="rId3"/>
          <a:stretch>
            <a:fillRect/>
          </a:stretch>
        </p:blipFill>
        <p:spPr>
          <a:xfrm>
            <a:off x="933144" y="1553635"/>
            <a:ext cx="2377922" cy="2047080"/>
          </a:xfrm>
          <a:prstGeom prst="rect">
            <a:avLst/>
          </a:prstGeom>
          <a:effectLst>
            <a:outerShdw blurRad="63500" sx="102000" sy="102000" algn="ctr" rotWithShape="0">
              <a:prstClr val="black">
                <a:alpha val="40000"/>
              </a:prstClr>
            </a:outerShdw>
          </a:effectLst>
        </p:spPr>
      </p:pic>
      <p:sp>
        <p:nvSpPr>
          <p:cNvPr id="10" name="Content Placeholder 2">
            <a:extLst>
              <a:ext uri="{FF2B5EF4-FFF2-40B4-BE49-F238E27FC236}">
                <a16:creationId xmlns:a16="http://schemas.microsoft.com/office/drawing/2014/main" id="{42EB7CE1-8C89-2801-519A-CB494BA76E34}"/>
              </a:ext>
            </a:extLst>
          </p:cNvPr>
          <p:cNvSpPr txBox="1">
            <a:spLocks/>
          </p:cNvSpPr>
          <p:nvPr/>
        </p:nvSpPr>
        <p:spPr>
          <a:xfrm>
            <a:off x="3471335" y="2289308"/>
            <a:ext cx="3818466" cy="575733"/>
          </a:xfrm>
          <a:prstGeom prst="rect">
            <a:avLst/>
          </a:prstGeom>
          <a:effectLst>
            <a:outerShdw blurRad="63500" sx="102000" sy="102000" algn="ctr" rotWithShape="0">
              <a:prstClr val="black">
                <a:alpha val="40000"/>
              </a:prstClr>
            </a:outerShdw>
          </a:effectLst>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Class variable: are </a:t>
            </a:r>
            <a:r>
              <a:rPr lang="en-US">
                <a:solidFill>
                  <a:schemeClr val="accent4">
                    <a:lumMod val="75000"/>
                  </a:schemeClr>
                </a:solidFill>
              </a:rPr>
              <a:t>not global </a:t>
            </a:r>
            <a:r>
              <a:rPr lang="en-US"/>
              <a:t>so they </a:t>
            </a:r>
            <a:r>
              <a:rPr lang="en-US">
                <a:solidFill>
                  <a:schemeClr val="accent4">
                    <a:lumMod val="75000"/>
                  </a:schemeClr>
                </a:solidFill>
              </a:rPr>
              <a:t>cannot</a:t>
            </a:r>
            <a:r>
              <a:rPr lang="en-US"/>
              <a:t> be accessed </a:t>
            </a:r>
            <a:r>
              <a:rPr lang="en-US">
                <a:solidFill>
                  <a:schemeClr val="accent4">
                    <a:lumMod val="75000"/>
                  </a:schemeClr>
                </a:solidFill>
              </a:rPr>
              <a:t>without</a:t>
            </a:r>
            <a:r>
              <a:rPr lang="en-US"/>
              <a:t> </a:t>
            </a:r>
            <a:r>
              <a:rPr lang="en-US" b="1">
                <a:solidFill>
                  <a:schemeClr val="accent2">
                    <a:lumMod val="75000"/>
                  </a:schemeClr>
                </a:solidFill>
              </a:rPr>
              <a:t>self</a:t>
            </a:r>
          </a:p>
          <a:p>
            <a:endParaRPr lang="en-US"/>
          </a:p>
        </p:txBody>
      </p:sp>
      <p:cxnSp>
        <p:nvCxnSpPr>
          <p:cNvPr id="12" name="Straight Arrow Connector 11">
            <a:extLst>
              <a:ext uri="{FF2B5EF4-FFF2-40B4-BE49-F238E27FC236}">
                <a16:creationId xmlns:a16="http://schemas.microsoft.com/office/drawing/2014/main" id="{3989E647-FF9A-34E9-E62D-CD764699F020}"/>
              </a:ext>
            </a:extLst>
          </p:cNvPr>
          <p:cNvCxnSpPr/>
          <p:nvPr/>
        </p:nvCxnSpPr>
        <p:spPr>
          <a:xfrm flipH="1" flipV="1">
            <a:off x="3048000" y="2302933"/>
            <a:ext cx="381000" cy="11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28C48B-112D-6866-1BDD-057FB08A6D6A}"/>
              </a:ext>
            </a:extLst>
          </p:cNvPr>
          <p:cNvCxnSpPr>
            <a:stCxn id="10" idx="1"/>
          </p:cNvCxnSpPr>
          <p:nvPr/>
        </p:nvCxnSpPr>
        <p:spPr>
          <a:xfrm flipH="1">
            <a:off x="3031067" y="2577175"/>
            <a:ext cx="440268" cy="9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7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660400" y="457199"/>
            <a:ext cx="10100733" cy="447675"/>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Global - Class - Local variables </a:t>
            </a:r>
            <a:endParaRPr lang="en-US"/>
          </a:p>
        </p:txBody>
      </p:sp>
      <p:pic>
        <p:nvPicPr>
          <p:cNvPr id="4" name="Picture 3">
            <a:extLst>
              <a:ext uri="{FF2B5EF4-FFF2-40B4-BE49-F238E27FC236}">
                <a16:creationId xmlns:a16="http://schemas.microsoft.com/office/drawing/2014/main" id="{EAE2EBC7-D26C-29F1-D1A0-23E7B3518AE6}"/>
              </a:ext>
            </a:extLst>
          </p:cNvPr>
          <p:cNvPicPr>
            <a:picLocks noChangeAspect="1"/>
          </p:cNvPicPr>
          <p:nvPr/>
        </p:nvPicPr>
        <p:blipFill>
          <a:blip r:embed="rId2"/>
          <a:stretch>
            <a:fillRect/>
          </a:stretch>
        </p:blipFill>
        <p:spPr>
          <a:xfrm>
            <a:off x="1826683" y="1259499"/>
            <a:ext cx="7573432" cy="4220164"/>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8DF1D320-6512-B169-D25E-80B6973B8253}"/>
              </a:ext>
            </a:extLst>
          </p:cNvPr>
          <p:cNvSpPr txBox="1"/>
          <p:nvPr/>
        </p:nvSpPr>
        <p:spPr>
          <a:xfrm>
            <a:off x="3915832" y="5293396"/>
            <a:ext cx="3395133" cy="58477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Calling method passed arguments to local variables</a:t>
            </a:r>
          </a:p>
        </p:txBody>
      </p:sp>
      <p:pic>
        <p:nvPicPr>
          <p:cNvPr id="8" name="Picture 7">
            <a:extLst>
              <a:ext uri="{FF2B5EF4-FFF2-40B4-BE49-F238E27FC236}">
                <a16:creationId xmlns:a16="http://schemas.microsoft.com/office/drawing/2014/main" id="{465C8240-6CA4-59E4-66BD-55F236C0C97F}"/>
              </a:ext>
            </a:extLst>
          </p:cNvPr>
          <p:cNvPicPr>
            <a:picLocks noChangeAspect="1"/>
          </p:cNvPicPr>
          <p:nvPr/>
        </p:nvPicPr>
        <p:blipFill>
          <a:blip r:embed="rId3"/>
          <a:stretch>
            <a:fillRect/>
          </a:stretch>
        </p:blipFill>
        <p:spPr>
          <a:xfrm>
            <a:off x="8121437" y="977187"/>
            <a:ext cx="1774191" cy="80230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0576BFC9-8C94-9519-E32E-9130BF3F0822}"/>
              </a:ext>
            </a:extLst>
          </p:cNvPr>
          <p:cNvSpPr txBox="1"/>
          <p:nvPr/>
        </p:nvSpPr>
        <p:spPr>
          <a:xfrm>
            <a:off x="1219199" y="3210902"/>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a, b are class vars</a:t>
            </a:r>
          </a:p>
        </p:txBody>
      </p:sp>
      <p:sp>
        <p:nvSpPr>
          <p:cNvPr id="13" name="TextBox 12">
            <a:extLst>
              <a:ext uri="{FF2B5EF4-FFF2-40B4-BE49-F238E27FC236}">
                <a16:creationId xmlns:a16="http://schemas.microsoft.com/office/drawing/2014/main" id="{E8E9026E-E4A4-A58E-3390-612502F03250}"/>
              </a:ext>
            </a:extLst>
          </p:cNvPr>
          <p:cNvSpPr txBox="1"/>
          <p:nvPr/>
        </p:nvSpPr>
        <p:spPr>
          <a:xfrm>
            <a:off x="1219199" y="3647098"/>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err="1"/>
              <a:t>i</a:t>
            </a:r>
            <a:r>
              <a:rPr lang="en-US" sz="1600"/>
              <a:t>, j are global vars</a:t>
            </a:r>
          </a:p>
        </p:txBody>
      </p:sp>
      <p:sp>
        <p:nvSpPr>
          <p:cNvPr id="16" name="TextBox 15">
            <a:extLst>
              <a:ext uri="{FF2B5EF4-FFF2-40B4-BE49-F238E27FC236}">
                <a16:creationId xmlns:a16="http://schemas.microsoft.com/office/drawing/2014/main" id="{2977901D-502A-26B1-935E-48F783258847}"/>
              </a:ext>
            </a:extLst>
          </p:cNvPr>
          <p:cNvSpPr txBox="1"/>
          <p:nvPr/>
        </p:nvSpPr>
        <p:spPr>
          <a:xfrm>
            <a:off x="1219199" y="2780699"/>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x, y are local vars</a:t>
            </a:r>
          </a:p>
        </p:txBody>
      </p:sp>
    </p:spTree>
    <p:extLst>
      <p:ext uri="{BB962C8B-B14F-4D97-AF65-F5344CB8AC3E}">
        <p14:creationId xmlns:p14="http://schemas.microsoft.com/office/powerpoint/2010/main" val="342614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838199" y="352520"/>
            <a:ext cx="5706035" cy="391552"/>
          </a:xfrm>
        </p:spPr>
        <p:txBody>
          <a:bodyPr>
            <a:normAutofit fontScale="90000"/>
          </a:bodyPr>
          <a:lstStyle/>
          <a:p>
            <a:r>
              <a:rPr lang="en-US" sz="5400" b="1" u="sng">
                <a:ln w="0"/>
                <a:solidFill>
                  <a:schemeClr val="accent1"/>
                </a:solidFill>
                <a:effectLst>
                  <a:outerShdw blurRad="38100" dist="25400" dir="5400000" algn="ctr" rotWithShape="0">
                    <a:srgbClr val="6E747A">
                      <a:alpha val="43000"/>
                    </a:srgbClr>
                  </a:outerShdw>
                </a:effectLst>
              </a:rPr>
              <a:t>Collections</a:t>
            </a:r>
            <a:r>
              <a:rPr lang="en-US" sz="5400" b="1">
                <a:ln w="0"/>
                <a:solidFill>
                  <a:schemeClr val="accent1"/>
                </a:solidFill>
                <a:effectLst>
                  <a:outerShdw blurRad="38100" dist="25400" dir="5400000" algn="ctr" rotWithShape="0">
                    <a:srgbClr val="6E747A">
                      <a:alpha val="43000"/>
                    </a:srgbClr>
                  </a:outerShdw>
                </a:effectLst>
              </a:rPr>
              <a:t>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8754035" y="164450"/>
            <a:ext cx="2433918" cy="1738312"/>
          </a:xfrm>
        </p:spPr>
        <p:txBody>
          <a:bodyPr>
            <a:normAutofit fontScale="92500" lnSpcReduction="20000"/>
          </a:bodyPr>
          <a:lstStyle/>
          <a:p>
            <a:r>
              <a:rPr lang="en-US"/>
              <a:t>List:  []</a:t>
            </a:r>
          </a:p>
          <a:p>
            <a:r>
              <a:rPr lang="en-US"/>
              <a:t>Tuple: ()</a:t>
            </a:r>
          </a:p>
          <a:p>
            <a:r>
              <a:rPr lang="en-US"/>
              <a:t>Set:  {}</a:t>
            </a:r>
          </a:p>
          <a:p>
            <a:r>
              <a:rPr lang="en-US"/>
              <a:t>Dictionary: {}</a:t>
            </a:r>
          </a:p>
        </p:txBody>
      </p:sp>
      <p:pic>
        <p:nvPicPr>
          <p:cNvPr id="5" name="Picture 4">
            <a:extLst>
              <a:ext uri="{FF2B5EF4-FFF2-40B4-BE49-F238E27FC236}">
                <a16:creationId xmlns:a16="http://schemas.microsoft.com/office/drawing/2014/main" id="{2528C879-0F3A-48D6-7AC5-0BBC78ADADE3}"/>
              </a:ext>
            </a:extLst>
          </p:cNvPr>
          <p:cNvPicPr>
            <a:picLocks noChangeAspect="1"/>
          </p:cNvPicPr>
          <p:nvPr/>
        </p:nvPicPr>
        <p:blipFill>
          <a:blip r:embed="rId2"/>
          <a:stretch>
            <a:fillRect/>
          </a:stretch>
        </p:blipFill>
        <p:spPr>
          <a:xfrm>
            <a:off x="478895" y="5489486"/>
            <a:ext cx="11377646" cy="1204064"/>
          </a:xfrm>
          <a:prstGeom prst="rect">
            <a:avLst/>
          </a:prstGeom>
        </p:spPr>
      </p:pic>
      <p:pic>
        <p:nvPicPr>
          <p:cNvPr id="6" name="Picture 5">
            <a:extLst>
              <a:ext uri="{FF2B5EF4-FFF2-40B4-BE49-F238E27FC236}">
                <a16:creationId xmlns:a16="http://schemas.microsoft.com/office/drawing/2014/main" id="{CDE0D326-D444-B047-5018-4C066C97C2B7}"/>
              </a:ext>
            </a:extLst>
          </p:cNvPr>
          <p:cNvPicPr>
            <a:picLocks noChangeAspect="1"/>
          </p:cNvPicPr>
          <p:nvPr/>
        </p:nvPicPr>
        <p:blipFill>
          <a:blip r:embed="rId3"/>
          <a:stretch>
            <a:fillRect/>
          </a:stretch>
        </p:blipFill>
        <p:spPr>
          <a:xfrm>
            <a:off x="1680881" y="1033606"/>
            <a:ext cx="6684282" cy="4239868"/>
          </a:xfrm>
          <a:prstGeom prst="rect">
            <a:avLst/>
          </a:prstGeom>
        </p:spPr>
      </p:pic>
    </p:spTree>
    <p:extLst>
      <p:ext uri="{BB962C8B-B14F-4D97-AF65-F5344CB8AC3E}">
        <p14:creationId xmlns:p14="http://schemas.microsoft.com/office/powerpoint/2010/main" val="269070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375499" y="83542"/>
            <a:ext cx="3917101" cy="491068"/>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constructor- Class </a:t>
            </a:r>
            <a:endParaRPr lang="en-US"/>
          </a:p>
        </p:txBody>
      </p:sp>
      <p:pic>
        <p:nvPicPr>
          <p:cNvPr id="4" name="Picture 3">
            <a:extLst>
              <a:ext uri="{FF2B5EF4-FFF2-40B4-BE49-F238E27FC236}">
                <a16:creationId xmlns:a16="http://schemas.microsoft.com/office/drawing/2014/main" id="{5921EE28-B41B-ECAE-4FD1-4532EAFE7B33}"/>
              </a:ext>
            </a:extLst>
          </p:cNvPr>
          <p:cNvPicPr>
            <a:picLocks noChangeAspect="1"/>
          </p:cNvPicPr>
          <p:nvPr/>
        </p:nvPicPr>
        <p:blipFill>
          <a:blip r:embed="rId2"/>
          <a:stretch>
            <a:fillRect/>
          </a:stretch>
        </p:blipFill>
        <p:spPr>
          <a:xfrm>
            <a:off x="677819" y="3824623"/>
            <a:ext cx="4655718" cy="1577111"/>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328D5BBD-B7F0-4A35-55E1-51DF5397C59F}"/>
              </a:ext>
            </a:extLst>
          </p:cNvPr>
          <p:cNvSpPr txBox="1"/>
          <p:nvPr/>
        </p:nvSpPr>
        <p:spPr>
          <a:xfrm>
            <a:off x="246018" y="4474678"/>
            <a:ext cx="1024468"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Local variable</a:t>
            </a:r>
          </a:p>
        </p:txBody>
      </p:sp>
      <p:sp>
        <p:nvSpPr>
          <p:cNvPr id="13" name="TextBox 12">
            <a:extLst>
              <a:ext uri="{FF2B5EF4-FFF2-40B4-BE49-F238E27FC236}">
                <a16:creationId xmlns:a16="http://schemas.microsoft.com/office/drawing/2014/main" id="{721ACDF9-470D-1CAE-85E5-2217DBFD0AF9}"/>
              </a:ext>
            </a:extLst>
          </p:cNvPr>
          <p:cNvSpPr txBox="1"/>
          <p:nvPr/>
        </p:nvSpPr>
        <p:spPr>
          <a:xfrm>
            <a:off x="2624665" y="4635267"/>
            <a:ext cx="2082802"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a:solidFill>
                  <a:schemeClr val="accent2">
                    <a:lumMod val="75000"/>
                  </a:schemeClr>
                </a:solidFill>
              </a:rPr>
              <a:t>self</a:t>
            </a:r>
            <a:r>
              <a:rPr lang="en-US" sz="1200"/>
              <a:t> used to use class variable</a:t>
            </a:r>
          </a:p>
        </p:txBody>
      </p:sp>
      <p:pic>
        <p:nvPicPr>
          <p:cNvPr id="15" name="Picture 14">
            <a:extLst>
              <a:ext uri="{FF2B5EF4-FFF2-40B4-BE49-F238E27FC236}">
                <a16:creationId xmlns:a16="http://schemas.microsoft.com/office/drawing/2014/main" id="{C02FCD7D-B960-FA4A-FB58-9361239FB39F}"/>
              </a:ext>
            </a:extLst>
          </p:cNvPr>
          <p:cNvPicPr>
            <a:picLocks noChangeAspect="1"/>
          </p:cNvPicPr>
          <p:nvPr/>
        </p:nvPicPr>
        <p:blipFill>
          <a:blip r:embed="rId3"/>
          <a:stretch>
            <a:fillRect/>
          </a:stretch>
        </p:blipFill>
        <p:spPr>
          <a:xfrm>
            <a:off x="758252" y="1736983"/>
            <a:ext cx="3482765" cy="177312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5D4D4FD-4206-C71E-DC29-440F7787A5CA}"/>
              </a:ext>
            </a:extLst>
          </p:cNvPr>
          <p:cNvSpPr txBox="1"/>
          <p:nvPr/>
        </p:nvSpPr>
        <p:spPr>
          <a:xfrm>
            <a:off x="2166542" y="3922168"/>
            <a:ext cx="1939792"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Constructor with parameter</a:t>
            </a:r>
          </a:p>
        </p:txBody>
      </p:sp>
      <p:sp>
        <p:nvSpPr>
          <p:cNvPr id="17" name="TextBox 16">
            <a:extLst>
              <a:ext uri="{FF2B5EF4-FFF2-40B4-BE49-F238E27FC236}">
                <a16:creationId xmlns:a16="http://schemas.microsoft.com/office/drawing/2014/main" id="{5ABACEB6-2AF0-2A63-8E13-DAACE2E53F82}"/>
              </a:ext>
            </a:extLst>
          </p:cNvPr>
          <p:cNvSpPr txBox="1"/>
          <p:nvPr/>
        </p:nvSpPr>
        <p:spPr>
          <a:xfrm>
            <a:off x="1439331" y="5400246"/>
            <a:ext cx="3268136"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Constructor Argument is passed in the class name</a:t>
            </a:r>
          </a:p>
        </p:txBody>
      </p:sp>
      <p:cxnSp>
        <p:nvCxnSpPr>
          <p:cNvPr id="19" name="Straight Arrow Connector 18">
            <a:extLst>
              <a:ext uri="{FF2B5EF4-FFF2-40B4-BE49-F238E27FC236}">
                <a16:creationId xmlns:a16="http://schemas.microsoft.com/office/drawing/2014/main" id="{9F9ED10A-D0E8-95E6-AAE2-A6C51445EF51}"/>
              </a:ext>
            </a:extLst>
          </p:cNvPr>
          <p:cNvCxnSpPr/>
          <p:nvPr/>
        </p:nvCxnSpPr>
        <p:spPr>
          <a:xfrm flipH="1" flipV="1">
            <a:off x="1803400" y="5325534"/>
            <a:ext cx="143933" cy="15240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593F22-9D88-EDFA-15F2-B717C25D339B}"/>
              </a:ext>
            </a:extLst>
          </p:cNvPr>
          <p:cNvCxnSpPr>
            <a:cxnSpLocks/>
          </p:cNvCxnSpPr>
          <p:nvPr/>
        </p:nvCxnSpPr>
        <p:spPr>
          <a:xfrm flipH="1">
            <a:off x="2624665" y="4123267"/>
            <a:ext cx="220135" cy="19473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5C1F489-A9D0-A1F7-A462-4E577408C36C}"/>
              </a:ext>
            </a:extLst>
          </p:cNvPr>
          <p:cNvSpPr txBox="1"/>
          <p:nvPr/>
        </p:nvSpPr>
        <p:spPr>
          <a:xfrm>
            <a:off x="4360333" y="144410"/>
            <a:ext cx="6096000" cy="369332"/>
          </a:xfrm>
          <a:prstGeom prst="rect">
            <a:avLst/>
          </a:prstGeom>
          <a:noFill/>
        </p:spPr>
        <p:txBody>
          <a:bodyPr wrap="square">
            <a:spAutoFit/>
          </a:bodyPr>
          <a:lstStyle/>
          <a:p>
            <a:r>
              <a:rPr lang="en-US"/>
              <a:t>https://youtu.be/CGmh7hq3gZM?si=18N_SHIHIpYjRfnM</a:t>
            </a:r>
          </a:p>
        </p:txBody>
      </p:sp>
      <p:sp>
        <p:nvSpPr>
          <p:cNvPr id="29" name="TextBox 28">
            <a:extLst>
              <a:ext uri="{FF2B5EF4-FFF2-40B4-BE49-F238E27FC236}">
                <a16:creationId xmlns:a16="http://schemas.microsoft.com/office/drawing/2014/main" id="{8F2E1F06-2361-6960-1DD2-1A683E007FBB}"/>
              </a:ext>
            </a:extLst>
          </p:cNvPr>
          <p:cNvSpPr txBox="1"/>
          <p:nvPr/>
        </p:nvSpPr>
        <p:spPr>
          <a:xfrm>
            <a:off x="6651349" y="2053154"/>
            <a:ext cx="5037667" cy="73866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1400" b="1">
                <a:solidFill>
                  <a:schemeClr val="accent2">
                    <a:lumMod val="75000"/>
                  </a:schemeClr>
                </a:solidFill>
              </a:rPr>
              <a:t>self</a:t>
            </a:r>
            <a:r>
              <a:rPr lang="en-US" sz="1400"/>
              <a:t> is used to create class variables inside the constructor.  </a:t>
            </a:r>
          </a:p>
          <a:p>
            <a:pPr marL="285750" indent="-285750">
              <a:buFont typeface="Arial" panose="020B0604020202020204" pitchFamily="34" charset="0"/>
              <a:buChar char="•"/>
            </a:pPr>
            <a:r>
              <a:rPr lang="en-US" sz="1400"/>
              <a:t>It is similar to using </a:t>
            </a:r>
            <a:r>
              <a:rPr lang="en-US" sz="1400" b="1" u="sng"/>
              <a:t>global keyword </a:t>
            </a:r>
            <a:r>
              <a:rPr lang="en-US" sz="1400"/>
              <a:t>to create global variable inside a method/function.</a:t>
            </a:r>
          </a:p>
        </p:txBody>
      </p:sp>
      <p:pic>
        <p:nvPicPr>
          <p:cNvPr id="30" name="Picture 29">
            <a:extLst>
              <a:ext uri="{FF2B5EF4-FFF2-40B4-BE49-F238E27FC236}">
                <a16:creationId xmlns:a16="http://schemas.microsoft.com/office/drawing/2014/main" id="{2B9220B4-B859-6F5A-AB8D-CC980204DA03}"/>
              </a:ext>
            </a:extLst>
          </p:cNvPr>
          <p:cNvPicPr>
            <a:picLocks noChangeAspect="1"/>
          </p:cNvPicPr>
          <p:nvPr/>
        </p:nvPicPr>
        <p:blipFill>
          <a:blip r:embed="rId4"/>
          <a:stretch>
            <a:fillRect/>
          </a:stretch>
        </p:blipFill>
        <p:spPr>
          <a:xfrm>
            <a:off x="7280383" y="2791818"/>
            <a:ext cx="3330813" cy="2814697"/>
          </a:xfrm>
          <a:prstGeom prst="rect">
            <a:avLst/>
          </a:prstGeom>
          <a:effectLst>
            <a:outerShdw blurRad="63500" sx="102000" sy="102000" algn="ctr" rotWithShape="0">
              <a:prstClr val="black">
                <a:alpha val="40000"/>
              </a:prstClr>
            </a:outerShdw>
          </a:effectLst>
        </p:spPr>
      </p:pic>
      <p:sp>
        <p:nvSpPr>
          <p:cNvPr id="32" name="TextBox 31">
            <a:extLst>
              <a:ext uri="{FF2B5EF4-FFF2-40B4-BE49-F238E27FC236}">
                <a16:creationId xmlns:a16="http://schemas.microsoft.com/office/drawing/2014/main" id="{718B83C2-3F78-E264-94DE-76F4B4D3A18E}"/>
              </a:ext>
            </a:extLst>
          </p:cNvPr>
          <p:cNvSpPr txBox="1"/>
          <p:nvPr/>
        </p:nvSpPr>
        <p:spPr>
          <a:xfrm>
            <a:off x="417833" y="795291"/>
            <a:ext cx="4203215" cy="584775"/>
          </a:xfrm>
          <a:prstGeom prst="rect">
            <a:avLst/>
          </a:prstGeom>
          <a:noFill/>
        </p:spPr>
        <p:txBody>
          <a:bodyPr wrap="square">
            <a:spAutoFit/>
          </a:bodyPr>
          <a:lstStyle/>
          <a:p>
            <a:r>
              <a:rPr lang="en-US" sz="2400" b="1">
                <a:ln w="0"/>
                <a:solidFill>
                  <a:schemeClr val="accent1"/>
                </a:solidFill>
                <a:effectLst>
                  <a:outerShdw blurRad="38100" dist="25400" dir="5400000" algn="ctr" rotWithShape="0">
                    <a:srgbClr val="6E747A">
                      <a:alpha val="43000"/>
                    </a:srgbClr>
                  </a:outerShdw>
                </a:effectLst>
              </a:rPr>
              <a:t>def  __init__(self):</a:t>
            </a:r>
            <a:r>
              <a:rPr lang="en-US" sz="3200"/>
              <a:t> </a:t>
            </a:r>
            <a:r>
              <a:rPr lang="en-US" sz="1200">
                <a:solidFill>
                  <a:schemeClr val="accent2">
                    <a:lumMod val="75000"/>
                  </a:schemeClr>
                </a:solidFill>
              </a:rPr>
              <a:t>Do not return any value</a:t>
            </a:r>
            <a:endParaRPr lang="en-US" sz="1200"/>
          </a:p>
        </p:txBody>
      </p:sp>
    </p:spTree>
    <p:extLst>
      <p:ext uri="{BB962C8B-B14F-4D97-AF65-F5344CB8AC3E}">
        <p14:creationId xmlns:p14="http://schemas.microsoft.com/office/powerpoint/2010/main" val="27582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703293" y="183696"/>
            <a:ext cx="7890374" cy="491068"/>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Super().. Inheritance – Class </a:t>
            </a:r>
            <a:r>
              <a:rPr lang="en-US" sz="2700">
                <a:ln w="0"/>
              </a:rPr>
              <a:t>continued…</a:t>
            </a:r>
            <a:r>
              <a:rPr lang="en-US" b="1">
                <a:ln w="0"/>
                <a:solidFill>
                  <a:schemeClr val="accent1"/>
                </a:solidFill>
                <a:effectLst>
                  <a:outerShdw blurRad="38100" dist="25400" dir="5400000" algn="ctr" rotWithShape="0">
                    <a:srgbClr val="6E747A">
                      <a:alpha val="43000"/>
                    </a:srgbClr>
                  </a:outerShdw>
                </a:effectLst>
              </a:rPr>
              <a:t>  </a:t>
            </a:r>
            <a:endParaRPr lang="en-US"/>
          </a:p>
        </p:txBody>
      </p:sp>
      <p:sp>
        <p:nvSpPr>
          <p:cNvPr id="26" name="TextBox 25">
            <a:extLst>
              <a:ext uri="{FF2B5EF4-FFF2-40B4-BE49-F238E27FC236}">
                <a16:creationId xmlns:a16="http://schemas.microsoft.com/office/drawing/2014/main" id="{25C1F489-A9D0-A1F7-A462-4E577408C36C}"/>
              </a:ext>
            </a:extLst>
          </p:cNvPr>
          <p:cNvSpPr txBox="1"/>
          <p:nvPr/>
        </p:nvSpPr>
        <p:spPr>
          <a:xfrm>
            <a:off x="8111067" y="68210"/>
            <a:ext cx="3793067" cy="276999"/>
          </a:xfrm>
          <a:prstGeom prst="rect">
            <a:avLst/>
          </a:prstGeom>
          <a:noFill/>
          <a:effectLst>
            <a:outerShdw blurRad="63500" sx="102000" sy="102000" algn="ctr" rotWithShape="0">
              <a:prstClr val="black">
                <a:alpha val="40000"/>
              </a:prstClr>
            </a:outerShdw>
          </a:effectLst>
        </p:spPr>
        <p:txBody>
          <a:bodyPr wrap="square">
            <a:spAutoFit/>
          </a:bodyPr>
          <a:lstStyle/>
          <a:p>
            <a:r>
              <a:rPr lang="en-US" sz="1200"/>
              <a:t>https://youtu.be/CGmh7hq3gZM?si=18N_SHIHIpYjRfnM</a:t>
            </a:r>
          </a:p>
        </p:txBody>
      </p:sp>
      <p:sp>
        <p:nvSpPr>
          <p:cNvPr id="3" name="TextBox 2">
            <a:extLst>
              <a:ext uri="{FF2B5EF4-FFF2-40B4-BE49-F238E27FC236}">
                <a16:creationId xmlns:a16="http://schemas.microsoft.com/office/drawing/2014/main" id="{5FFE177B-621F-1798-94C7-1270B7E3DA27}"/>
              </a:ext>
            </a:extLst>
          </p:cNvPr>
          <p:cNvSpPr txBox="1"/>
          <p:nvPr/>
        </p:nvSpPr>
        <p:spPr>
          <a:xfrm>
            <a:off x="10007600" y="389944"/>
            <a:ext cx="2302934" cy="738664"/>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400"/>
              <a:t>Objective</a:t>
            </a:r>
          </a:p>
          <a:p>
            <a:pPr marL="342900" indent="-342900">
              <a:buFont typeface="+mj-lt"/>
              <a:buAutoNum type="arabicPeriod"/>
            </a:pPr>
            <a:r>
              <a:rPr lang="en-US" sz="1400"/>
              <a:t>Code reusability</a:t>
            </a:r>
          </a:p>
          <a:p>
            <a:pPr marL="342900" indent="-342900">
              <a:buFont typeface="+mj-lt"/>
              <a:buAutoNum type="arabicPeriod"/>
            </a:pPr>
            <a:r>
              <a:rPr lang="en-US" sz="1400"/>
              <a:t>Avoid duplication</a:t>
            </a:r>
          </a:p>
        </p:txBody>
      </p:sp>
      <p:pic>
        <p:nvPicPr>
          <p:cNvPr id="6" name="Picture 5">
            <a:extLst>
              <a:ext uri="{FF2B5EF4-FFF2-40B4-BE49-F238E27FC236}">
                <a16:creationId xmlns:a16="http://schemas.microsoft.com/office/drawing/2014/main" id="{A81F0D15-833D-857C-E7FC-75466D132DCE}"/>
              </a:ext>
            </a:extLst>
          </p:cNvPr>
          <p:cNvPicPr>
            <a:picLocks noChangeAspect="1"/>
          </p:cNvPicPr>
          <p:nvPr/>
        </p:nvPicPr>
        <p:blipFill>
          <a:blip r:embed="rId2"/>
          <a:stretch>
            <a:fillRect/>
          </a:stretch>
        </p:blipFill>
        <p:spPr>
          <a:xfrm>
            <a:off x="389467" y="1888107"/>
            <a:ext cx="4467437" cy="2653150"/>
          </a:xfrm>
          <a:prstGeom prst="rect">
            <a:avLst/>
          </a:prstGeom>
        </p:spPr>
      </p:pic>
      <p:sp>
        <p:nvSpPr>
          <p:cNvPr id="8" name="TextBox 7">
            <a:extLst>
              <a:ext uri="{FF2B5EF4-FFF2-40B4-BE49-F238E27FC236}">
                <a16:creationId xmlns:a16="http://schemas.microsoft.com/office/drawing/2014/main" id="{575F9202-02F4-7779-5707-8DB66193826C}"/>
              </a:ext>
            </a:extLst>
          </p:cNvPr>
          <p:cNvSpPr txBox="1"/>
          <p:nvPr/>
        </p:nvSpPr>
        <p:spPr>
          <a:xfrm>
            <a:off x="307552" y="1427242"/>
            <a:ext cx="4631266" cy="276999"/>
          </a:xfrm>
          <a:prstGeom prst="rect">
            <a:avLst/>
          </a:prstGeom>
          <a:solidFill>
            <a:schemeClr val="accent4">
              <a:lumMod val="20000"/>
              <a:lumOff val="80000"/>
            </a:schemeClr>
          </a:solidFill>
          <a:ln w="38100">
            <a:solidFill>
              <a:srgbClr val="FFFF00"/>
            </a:solidFill>
          </a:ln>
          <a:effectLst>
            <a:outerShdw blurRad="63500" sx="102000" sy="102000" algn="ctr" rotWithShape="0">
              <a:prstClr val="black">
                <a:alpha val="40000"/>
              </a:prstClr>
            </a:outerShdw>
          </a:effectLst>
        </p:spPr>
        <p:txBody>
          <a:bodyPr wrap="square" rtlCol="0">
            <a:spAutoFit/>
          </a:bodyPr>
          <a:lstStyle/>
          <a:p>
            <a:r>
              <a:rPr lang="en-US" sz="1200" b="1"/>
              <a:t>Default</a:t>
            </a:r>
            <a:r>
              <a:rPr lang="en-US" sz="1200"/>
              <a:t> -&gt; Method of</a:t>
            </a:r>
            <a:r>
              <a:rPr lang="en-US" sz="1200" b="1"/>
              <a:t> latest implementation </a:t>
            </a:r>
            <a:r>
              <a:rPr lang="en-US" sz="1200"/>
              <a:t>will be used </a:t>
            </a:r>
            <a:r>
              <a:rPr lang="en-US" sz="1200" err="1"/>
              <a:t>i.e</a:t>
            </a:r>
            <a:r>
              <a:rPr lang="en-US" sz="1200"/>
              <a:t> </a:t>
            </a:r>
            <a:r>
              <a:rPr lang="en-US" sz="1200" b="1"/>
              <a:t>B</a:t>
            </a:r>
          </a:p>
        </p:txBody>
      </p:sp>
      <p:pic>
        <p:nvPicPr>
          <p:cNvPr id="11" name="Picture 10">
            <a:extLst>
              <a:ext uri="{FF2B5EF4-FFF2-40B4-BE49-F238E27FC236}">
                <a16:creationId xmlns:a16="http://schemas.microsoft.com/office/drawing/2014/main" id="{E1BEBA35-C786-398F-E9BF-FEF4F114CF72}"/>
              </a:ext>
            </a:extLst>
          </p:cNvPr>
          <p:cNvPicPr>
            <a:picLocks noChangeAspect="1"/>
          </p:cNvPicPr>
          <p:nvPr/>
        </p:nvPicPr>
        <p:blipFill>
          <a:blip r:embed="rId3"/>
          <a:stretch>
            <a:fillRect/>
          </a:stretch>
        </p:blipFill>
        <p:spPr>
          <a:xfrm>
            <a:off x="5900184" y="1742870"/>
            <a:ext cx="5386966" cy="3834252"/>
          </a:xfrm>
          <a:prstGeom prst="rect">
            <a:avLst/>
          </a:prstGeom>
        </p:spPr>
      </p:pic>
      <p:sp>
        <p:nvSpPr>
          <p:cNvPr id="12" name="TextBox 11">
            <a:extLst>
              <a:ext uri="{FF2B5EF4-FFF2-40B4-BE49-F238E27FC236}">
                <a16:creationId xmlns:a16="http://schemas.microsoft.com/office/drawing/2014/main" id="{933F04B0-402D-11E7-6E75-478E133A7061}"/>
              </a:ext>
            </a:extLst>
          </p:cNvPr>
          <p:cNvSpPr txBox="1"/>
          <p:nvPr/>
        </p:nvSpPr>
        <p:spPr>
          <a:xfrm>
            <a:off x="5900184" y="1465871"/>
            <a:ext cx="4631266" cy="276999"/>
          </a:xfrm>
          <a:prstGeom prst="rect">
            <a:avLst/>
          </a:prstGeom>
          <a:solidFill>
            <a:schemeClr val="accent4">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txBody>
          <a:bodyPr wrap="square" rtlCol="0">
            <a:spAutoFit/>
          </a:bodyPr>
          <a:lstStyle/>
          <a:p>
            <a:r>
              <a:rPr lang="en-US" sz="1200" b="1"/>
              <a:t>Super()</a:t>
            </a:r>
            <a:r>
              <a:rPr lang="en-US" sz="1200"/>
              <a:t> -&gt; Method of</a:t>
            </a:r>
            <a:r>
              <a:rPr lang="en-US" sz="1200" b="1"/>
              <a:t> parent </a:t>
            </a:r>
            <a:r>
              <a:rPr lang="en-US" sz="1200"/>
              <a:t>class using </a:t>
            </a:r>
            <a:r>
              <a:rPr lang="en-US" sz="1200" b="1"/>
              <a:t>Super()</a:t>
            </a:r>
          </a:p>
        </p:txBody>
      </p:sp>
      <p:sp>
        <p:nvSpPr>
          <p:cNvPr id="16" name="TextBox 15">
            <a:extLst>
              <a:ext uri="{FF2B5EF4-FFF2-40B4-BE49-F238E27FC236}">
                <a16:creationId xmlns:a16="http://schemas.microsoft.com/office/drawing/2014/main" id="{466055E9-E00C-41D4-9356-F96A9FE227A3}"/>
              </a:ext>
            </a:extLst>
          </p:cNvPr>
          <p:cNvSpPr txBox="1"/>
          <p:nvPr/>
        </p:nvSpPr>
        <p:spPr>
          <a:xfrm>
            <a:off x="5450557" y="3894926"/>
            <a:ext cx="1290885"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u="sng"/>
              <a:t>Super ()</a:t>
            </a:r>
            <a:r>
              <a:rPr lang="en-US" sz="1200"/>
              <a:t> keyword  to invoke parent class method</a:t>
            </a:r>
          </a:p>
        </p:txBody>
      </p:sp>
      <p:sp>
        <p:nvSpPr>
          <p:cNvPr id="4" name="TextBox 3">
            <a:extLst>
              <a:ext uri="{FF2B5EF4-FFF2-40B4-BE49-F238E27FC236}">
                <a16:creationId xmlns:a16="http://schemas.microsoft.com/office/drawing/2014/main" id="{D870C138-2E85-D87F-4B18-E4C4D1E34294}"/>
              </a:ext>
            </a:extLst>
          </p:cNvPr>
          <p:cNvSpPr txBox="1"/>
          <p:nvPr/>
        </p:nvSpPr>
        <p:spPr>
          <a:xfrm>
            <a:off x="5900184" y="1050372"/>
            <a:ext cx="3314800"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u="sng"/>
              <a:t>Super ()</a:t>
            </a:r>
            <a:r>
              <a:rPr lang="en-US" sz="1200"/>
              <a:t> keyword  to invoke parent class method</a:t>
            </a:r>
          </a:p>
        </p:txBody>
      </p:sp>
    </p:spTree>
    <p:extLst>
      <p:ext uri="{BB962C8B-B14F-4D97-AF65-F5344CB8AC3E}">
        <p14:creationId xmlns:p14="http://schemas.microsoft.com/office/powerpoint/2010/main" val="219903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752475" y="326649"/>
            <a:ext cx="10401300" cy="858838"/>
          </a:xfrm>
          <a:effectLst>
            <a:outerShdw blurRad="63500" sx="102000" sy="102000" algn="ctr" rotWithShape="0">
              <a:prstClr val="black">
                <a:alpha val="40000"/>
              </a:prstClr>
            </a:outerShdw>
          </a:effectLst>
        </p:spPr>
        <p:txBody>
          <a:bodyPr>
            <a:normAutofit/>
          </a:bodyPr>
          <a:lstStyle/>
          <a:p>
            <a:r>
              <a:rPr lang="en-US" b="1">
                <a:ln w="0"/>
                <a:solidFill>
                  <a:schemeClr val="accent1"/>
                </a:solidFill>
                <a:effectLst>
                  <a:outerShdw blurRad="38100" dist="25400" dir="5400000" algn="ctr" rotWithShape="0">
                    <a:srgbClr val="6E747A">
                      <a:alpha val="43000"/>
                    </a:srgbClr>
                  </a:outerShdw>
                </a:effectLst>
              </a:rPr>
              <a:t>Try, </a:t>
            </a:r>
            <a:r>
              <a:rPr lang="en-US" b="1">
                <a:ln w="0"/>
                <a:effectLst>
                  <a:outerShdw blurRad="38100" dist="25400" dir="5400000" algn="ctr" rotWithShape="0">
                    <a:srgbClr val="6E747A">
                      <a:alpha val="43000"/>
                    </a:srgbClr>
                  </a:outerShdw>
                </a:effectLst>
              </a:rPr>
              <a:t>&lt;</a:t>
            </a:r>
            <a:r>
              <a:rPr lang="en-US" b="1">
                <a:ln w="0"/>
                <a:solidFill>
                  <a:schemeClr val="accent1"/>
                </a:solidFill>
                <a:effectLst>
                  <a:outerShdw blurRad="38100" dist="25400" dir="5400000" algn="ctr" rotWithShape="0">
                    <a:srgbClr val="6E747A">
                      <a:alpha val="43000"/>
                    </a:srgbClr>
                  </a:outerShdw>
                </a:effectLst>
              </a:rPr>
              <a:t>except</a:t>
            </a:r>
            <a:r>
              <a:rPr lang="en-US"/>
              <a:t> or </a:t>
            </a:r>
            <a:r>
              <a:rPr lang="en-US" b="1">
                <a:ln w="0"/>
                <a:solidFill>
                  <a:schemeClr val="accent1"/>
                </a:solidFill>
                <a:effectLst>
                  <a:outerShdw blurRad="38100" dist="25400" dir="5400000" algn="ctr" rotWithShape="0">
                    <a:srgbClr val="6E747A">
                      <a:alpha val="43000"/>
                    </a:srgbClr>
                  </a:outerShdw>
                </a:effectLst>
              </a:rPr>
              <a:t>else</a:t>
            </a:r>
            <a:r>
              <a:rPr lang="en-US" b="1">
                <a:ln w="0"/>
                <a:effectLst>
                  <a:outerShdw blurRad="38100" dist="25400" dir="5400000" algn="ctr" rotWithShape="0">
                    <a:srgbClr val="6E747A">
                      <a:alpha val="43000"/>
                    </a:srgbClr>
                  </a:outerShdw>
                </a:effectLst>
              </a:rPr>
              <a:t>&gt;</a:t>
            </a:r>
            <a:r>
              <a:rPr lang="en-US"/>
              <a:t>, </a:t>
            </a:r>
            <a:r>
              <a:rPr lang="en-US" b="1">
                <a:ln w="0"/>
                <a:solidFill>
                  <a:schemeClr val="accent1"/>
                </a:solidFill>
                <a:effectLst>
                  <a:outerShdw blurRad="38100" dist="25400" dir="5400000" algn="ctr" rotWithShape="0">
                    <a:srgbClr val="6E747A">
                      <a:alpha val="43000"/>
                    </a:srgbClr>
                  </a:outerShdw>
                </a:effectLst>
              </a:rPr>
              <a:t>finally</a:t>
            </a:r>
            <a:endParaRPr lang="en-US"/>
          </a:p>
        </p:txBody>
      </p:sp>
      <p:pic>
        <p:nvPicPr>
          <p:cNvPr id="25" name="Picture 24">
            <a:extLst>
              <a:ext uri="{FF2B5EF4-FFF2-40B4-BE49-F238E27FC236}">
                <a16:creationId xmlns:a16="http://schemas.microsoft.com/office/drawing/2014/main" id="{584AE4AD-9D81-A91E-75E6-2ADCB99BB358}"/>
              </a:ext>
            </a:extLst>
          </p:cNvPr>
          <p:cNvPicPr>
            <a:picLocks noChangeAspect="1"/>
          </p:cNvPicPr>
          <p:nvPr/>
        </p:nvPicPr>
        <p:blipFill>
          <a:blip r:embed="rId2"/>
          <a:stretch>
            <a:fillRect/>
          </a:stretch>
        </p:blipFill>
        <p:spPr>
          <a:xfrm>
            <a:off x="375741" y="1247774"/>
            <a:ext cx="6416747" cy="4853363"/>
          </a:xfrm>
          <a:prstGeom prst="rect">
            <a:avLst/>
          </a:prstGeom>
          <a:effectLst>
            <a:outerShdw blurRad="63500" sx="102000" sy="102000" algn="ctr" rotWithShape="0">
              <a:prstClr val="black">
                <a:alpha val="40000"/>
              </a:prstClr>
            </a:outerShdw>
          </a:effectLst>
        </p:spPr>
      </p:pic>
      <p:sp>
        <p:nvSpPr>
          <p:cNvPr id="26" name="TextBox 25">
            <a:extLst>
              <a:ext uri="{FF2B5EF4-FFF2-40B4-BE49-F238E27FC236}">
                <a16:creationId xmlns:a16="http://schemas.microsoft.com/office/drawing/2014/main" id="{FC42E479-E919-2652-F802-C5CDCB88FADF}"/>
              </a:ext>
            </a:extLst>
          </p:cNvPr>
          <p:cNvSpPr txBox="1"/>
          <p:nvPr/>
        </p:nvSpPr>
        <p:spPr>
          <a:xfrm>
            <a:off x="5953125" y="4028122"/>
            <a:ext cx="4410075" cy="120032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u="sng"/>
              <a:t>except</a:t>
            </a:r>
            <a:r>
              <a:rPr lang="en-US"/>
              <a:t> or </a:t>
            </a:r>
            <a:r>
              <a:rPr lang="en-US" b="1" u="sng"/>
              <a:t>else</a:t>
            </a:r>
          </a:p>
          <a:p>
            <a:pPr marL="342900" indent="-342900">
              <a:buFont typeface="Arial" panose="020B0604020202020204" pitchFamily="34" charset="0"/>
              <a:buChar char="•"/>
            </a:pPr>
            <a:r>
              <a:rPr lang="en-US"/>
              <a:t>except block executes – no Else execution</a:t>
            </a:r>
          </a:p>
          <a:p>
            <a:pPr marL="342900" indent="-342900">
              <a:buFont typeface="Arial" panose="020B0604020202020204" pitchFamily="34" charset="0"/>
              <a:buChar char="•"/>
            </a:pPr>
            <a:r>
              <a:rPr lang="en-US"/>
              <a:t>no except block executes – Else will execute.</a:t>
            </a:r>
          </a:p>
        </p:txBody>
      </p:sp>
      <p:sp>
        <p:nvSpPr>
          <p:cNvPr id="27" name="TextBox 26">
            <a:extLst>
              <a:ext uri="{FF2B5EF4-FFF2-40B4-BE49-F238E27FC236}">
                <a16:creationId xmlns:a16="http://schemas.microsoft.com/office/drawing/2014/main" id="{EDD80753-71AD-1E94-AB51-75152F045CC3}"/>
              </a:ext>
            </a:extLst>
          </p:cNvPr>
          <p:cNvSpPr txBox="1"/>
          <p:nvPr/>
        </p:nvSpPr>
        <p:spPr>
          <a:xfrm>
            <a:off x="5200650" y="5855629"/>
            <a:ext cx="315277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Finally block is Always Executed </a:t>
            </a:r>
          </a:p>
        </p:txBody>
      </p:sp>
    </p:spTree>
    <p:extLst>
      <p:ext uri="{BB962C8B-B14F-4D97-AF65-F5344CB8AC3E}">
        <p14:creationId xmlns:p14="http://schemas.microsoft.com/office/powerpoint/2010/main" val="9225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423385" y="253249"/>
            <a:ext cx="6453665" cy="223002"/>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raise </a:t>
            </a:r>
            <a:r>
              <a:rPr lang="en-US" b="1">
                <a:ln w="0"/>
                <a:effectLst>
                  <a:outerShdw blurRad="38100" dist="25400" dir="5400000" algn="ctr" rotWithShape="0">
                    <a:srgbClr val="6E747A">
                      <a:alpha val="43000"/>
                    </a:srgbClr>
                  </a:outerShdw>
                </a:effectLst>
              </a:rPr>
              <a:t>&lt;user defined </a:t>
            </a:r>
            <a:r>
              <a:rPr lang="en-US" b="1">
                <a:ln w="0"/>
                <a:solidFill>
                  <a:schemeClr val="accent1"/>
                </a:solidFill>
                <a:effectLst>
                  <a:outerShdw blurRad="38100" dist="25400" dir="5400000" algn="ctr" rotWithShape="0">
                    <a:srgbClr val="6E747A">
                      <a:alpha val="43000"/>
                    </a:srgbClr>
                  </a:outerShdw>
                </a:effectLst>
              </a:rPr>
              <a:t>exception&gt;</a:t>
            </a:r>
            <a:endParaRPr lang="en-US"/>
          </a:p>
        </p:txBody>
      </p:sp>
      <p:pic>
        <p:nvPicPr>
          <p:cNvPr id="4" name="Picture 3">
            <a:extLst>
              <a:ext uri="{FF2B5EF4-FFF2-40B4-BE49-F238E27FC236}">
                <a16:creationId xmlns:a16="http://schemas.microsoft.com/office/drawing/2014/main" id="{5D9ABDD4-45FA-9C7C-7AA4-A5370FEC6726}"/>
              </a:ext>
            </a:extLst>
          </p:cNvPr>
          <p:cNvPicPr>
            <a:picLocks noChangeAspect="1"/>
          </p:cNvPicPr>
          <p:nvPr/>
        </p:nvPicPr>
        <p:blipFill>
          <a:blip r:embed="rId2"/>
          <a:stretch>
            <a:fillRect/>
          </a:stretch>
        </p:blipFill>
        <p:spPr>
          <a:xfrm>
            <a:off x="529486" y="819149"/>
            <a:ext cx="5509364" cy="3222187"/>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6D0F7963-B93D-6A3E-9E0E-5C8BEDC74F7D}"/>
              </a:ext>
            </a:extLst>
          </p:cNvPr>
          <p:cNvSpPr txBox="1"/>
          <p:nvPr/>
        </p:nvSpPr>
        <p:spPr>
          <a:xfrm>
            <a:off x="308742" y="4384234"/>
            <a:ext cx="1867428"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Calling </a:t>
            </a:r>
            <a:r>
              <a:rPr lang="en-US" err="1"/>
              <a:t>enterage</a:t>
            </a:r>
            <a:r>
              <a:rPr lang="en-US"/>
              <a:t>()</a:t>
            </a:r>
          </a:p>
        </p:txBody>
      </p:sp>
      <p:pic>
        <p:nvPicPr>
          <p:cNvPr id="10" name="Picture 9">
            <a:extLst>
              <a:ext uri="{FF2B5EF4-FFF2-40B4-BE49-F238E27FC236}">
                <a16:creationId xmlns:a16="http://schemas.microsoft.com/office/drawing/2014/main" id="{6E386A6C-BCDD-CAC8-5D06-03818AD63990}"/>
              </a:ext>
            </a:extLst>
          </p:cNvPr>
          <p:cNvPicPr>
            <a:picLocks noChangeAspect="1"/>
          </p:cNvPicPr>
          <p:nvPr/>
        </p:nvPicPr>
        <p:blipFill>
          <a:blip r:embed="rId3"/>
          <a:stretch>
            <a:fillRect/>
          </a:stretch>
        </p:blipFill>
        <p:spPr>
          <a:xfrm>
            <a:off x="6296025" y="916824"/>
            <a:ext cx="4053365" cy="1274075"/>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CFD4C864-F31B-6322-9283-B6FC23187075}"/>
              </a:ext>
            </a:extLst>
          </p:cNvPr>
          <p:cNvCxnSpPr/>
          <p:nvPr/>
        </p:nvCxnSpPr>
        <p:spPr>
          <a:xfrm flipH="1">
            <a:off x="4181475" y="1343025"/>
            <a:ext cx="2381250" cy="142875"/>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C18AC-53CB-6F44-B134-457ED7EC7476}"/>
              </a:ext>
            </a:extLst>
          </p:cNvPr>
          <p:cNvPicPr>
            <a:picLocks noChangeAspect="1"/>
          </p:cNvPicPr>
          <p:nvPr/>
        </p:nvPicPr>
        <p:blipFill>
          <a:blip r:embed="rId4"/>
          <a:stretch>
            <a:fillRect/>
          </a:stretch>
        </p:blipFill>
        <p:spPr>
          <a:xfrm>
            <a:off x="529486" y="4778240"/>
            <a:ext cx="4605915" cy="147346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3DF054C-FAEA-F5AC-430E-C34CF5D4A316}"/>
              </a:ext>
            </a:extLst>
          </p:cNvPr>
          <p:cNvPicPr>
            <a:picLocks noChangeAspect="1"/>
          </p:cNvPicPr>
          <p:nvPr/>
        </p:nvPicPr>
        <p:blipFill>
          <a:blip r:embed="rId5"/>
          <a:stretch>
            <a:fillRect/>
          </a:stretch>
        </p:blipFill>
        <p:spPr>
          <a:xfrm>
            <a:off x="5976599" y="4554164"/>
            <a:ext cx="4865466" cy="1522084"/>
          </a:xfrm>
          <a:prstGeom prst="rect">
            <a:avLst/>
          </a:prstGeom>
          <a:effectLst>
            <a:outerShdw blurRad="63500" sx="102000" sy="102000" algn="ctr" rotWithShape="0">
              <a:prstClr val="black">
                <a:alpha val="40000"/>
              </a:prstClr>
            </a:outerShdw>
          </a:effectLst>
        </p:spPr>
      </p:pic>
      <p:cxnSp>
        <p:nvCxnSpPr>
          <p:cNvPr id="11" name="Straight Arrow Connector 10">
            <a:extLst>
              <a:ext uri="{FF2B5EF4-FFF2-40B4-BE49-F238E27FC236}">
                <a16:creationId xmlns:a16="http://schemas.microsoft.com/office/drawing/2014/main" id="{2E8D9773-54F4-5F8C-9399-76C96C46DBA4}"/>
              </a:ext>
            </a:extLst>
          </p:cNvPr>
          <p:cNvCxnSpPr>
            <a:cxnSpLocks/>
          </p:cNvCxnSpPr>
          <p:nvPr/>
        </p:nvCxnSpPr>
        <p:spPr>
          <a:xfrm flipH="1" flipV="1">
            <a:off x="4437246" y="1782357"/>
            <a:ext cx="1601604" cy="3396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982DE9-9A50-B783-71C1-B2FA5302D081}"/>
              </a:ext>
            </a:extLst>
          </p:cNvPr>
          <p:cNvCxnSpPr/>
          <p:nvPr/>
        </p:nvCxnSpPr>
        <p:spPr>
          <a:xfrm>
            <a:off x="4783756" y="5315206"/>
            <a:ext cx="8662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041B34-E37E-29E7-7352-C2DBC627D8CC}"/>
              </a:ext>
            </a:extLst>
          </p:cNvPr>
          <p:cNvSpPr txBox="1"/>
          <p:nvPr/>
        </p:nvSpPr>
        <p:spPr>
          <a:xfrm>
            <a:off x="2569817" y="916824"/>
            <a:ext cx="3080212"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u="sng"/>
              <a:t>raise</a:t>
            </a:r>
            <a:r>
              <a:rPr lang="en-US"/>
              <a:t> User defined exception</a:t>
            </a:r>
          </a:p>
        </p:txBody>
      </p:sp>
    </p:spTree>
    <p:extLst>
      <p:ext uri="{BB962C8B-B14F-4D97-AF65-F5344CB8AC3E}">
        <p14:creationId xmlns:p14="http://schemas.microsoft.com/office/powerpoint/2010/main" val="223939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485775" y="265112"/>
            <a:ext cx="10096500" cy="29126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Try, except</a:t>
            </a:r>
            <a:endParaRPr lang="en-US"/>
          </a:p>
        </p:txBody>
      </p:sp>
      <p:pic>
        <p:nvPicPr>
          <p:cNvPr id="5" name="Picture 4">
            <a:extLst>
              <a:ext uri="{FF2B5EF4-FFF2-40B4-BE49-F238E27FC236}">
                <a16:creationId xmlns:a16="http://schemas.microsoft.com/office/drawing/2014/main" id="{87D55177-D1AF-DD5F-1A57-E16D69962846}"/>
              </a:ext>
            </a:extLst>
          </p:cNvPr>
          <p:cNvPicPr>
            <a:picLocks noChangeAspect="1"/>
          </p:cNvPicPr>
          <p:nvPr/>
        </p:nvPicPr>
        <p:blipFill>
          <a:blip r:embed="rId2"/>
          <a:stretch>
            <a:fillRect/>
          </a:stretch>
        </p:blipFill>
        <p:spPr>
          <a:xfrm>
            <a:off x="823466" y="1257300"/>
            <a:ext cx="4340199" cy="1047857"/>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EB671B1-A83A-2CE8-2C39-723D071941AC}"/>
              </a:ext>
            </a:extLst>
          </p:cNvPr>
          <p:cNvPicPr>
            <a:picLocks noChangeAspect="1"/>
          </p:cNvPicPr>
          <p:nvPr/>
        </p:nvPicPr>
        <p:blipFill>
          <a:blip r:embed="rId3"/>
          <a:stretch>
            <a:fillRect/>
          </a:stretch>
        </p:blipFill>
        <p:spPr>
          <a:xfrm>
            <a:off x="5048250" y="1010902"/>
            <a:ext cx="2505075" cy="1640404"/>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3DF04C14-626B-64C0-9822-E65C3A632B95}"/>
              </a:ext>
            </a:extLst>
          </p:cNvPr>
          <p:cNvPicPr>
            <a:picLocks noChangeAspect="1"/>
          </p:cNvPicPr>
          <p:nvPr/>
        </p:nvPicPr>
        <p:blipFill>
          <a:blip r:embed="rId4"/>
          <a:stretch>
            <a:fillRect/>
          </a:stretch>
        </p:blipFill>
        <p:spPr>
          <a:xfrm>
            <a:off x="571500" y="3429000"/>
            <a:ext cx="4244949" cy="1950897"/>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2765E827-175D-A12F-C95B-E04F4D7681E3}"/>
              </a:ext>
            </a:extLst>
          </p:cNvPr>
          <p:cNvPicPr>
            <a:picLocks noChangeAspect="1"/>
          </p:cNvPicPr>
          <p:nvPr/>
        </p:nvPicPr>
        <p:blipFill>
          <a:blip r:embed="rId5"/>
          <a:stretch>
            <a:fillRect/>
          </a:stretch>
        </p:blipFill>
        <p:spPr>
          <a:xfrm>
            <a:off x="4604311" y="3979430"/>
            <a:ext cx="4019408" cy="1575666"/>
          </a:xfrm>
          <a:prstGeom prst="rect">
            <a:avLst/>
          </a:prstGeom>
          <a:effectLst>
            <a:outerShdw blurRad="63500" sx="102000" sy="102000" algn="ctr" rotWithShape="0">
              <a:prstClr val="black">
                <a:alpha val="40000"/>
              </a:prstClr>
            </a:outerShdw>
          </a:effectLst>
        </p:spPr>
      </p:pic>
      <p:cxnSp>
        <p:nvCxnSpPr>
          <p:cNvPr id="19" name="Straight Arrow Connector 18">
            <a:extLst>
              <a:ext uri="{FF2B5EF4-FFF2-40B4-BE49-F238E27FC236}">
                <a16:creationId xmlns:a16="http://schemas.microsoft.com/office/drawing/2014/main" id="{5ED7FAE3-610C-D56E-6926-613C3A688415}"/>
              </a:ext>
            </a:extLst>
          </p:cNvPr>
          <p:cNvCxnSpPr>
            <a:cxnSpLocks/>
          </p:cNvCxnSpPr>
          <p:nvPr/>
        </p:nvCxnSpPr>
        <p:spPr>
          <a:xfrm>
            <a:off x="1971675" y="1921695"/>
            <a:ext cx="3076575" cy="12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79AF65-AC10-2011-15F1-8C9776E11699}"/>
              </a:ext>
            </a:extLst>
          </p:cNvPr>
          <p:cNvCxnSpPr/>
          <p:nvPr/>
        </p:nvCxnSpPr>
        <p:spPr>
          <a:xfrm>
            <a:off x="2914650" y="4767263"/>
            <a:ext cx="1689661" cy="1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69B8E5-7BE2-8660-6FCE-0FC204BF0735}"/>
              </a:ext>
            </a:extLst>
          </p:cNvPr>
          <p:cNvSpPr txBox="1"/>
          <p:nvPr/>
        </p:nvSpPr>
        <p:spPr>
          <a:xfrm>
            <a:off x="6781801" y="2878570"/>
            <a:ext cx="3990974" cy="64633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a:t>except:  </a:t>
            </a:r>
            <a:r>
              <a:rPr lang="en-US" sz="1200"/>
              <a:t>leave it empty, if you don’t remember name</a:t>
            </a:r>
          </a:p>
          <a:p>
            <a:pPr marL="285750" indent="-285750">
              <a:buFont typeface="Arial" panose="020B0604020202020204" pitchFamily="34" charset="0"/>
              <a:buChar char="•"/>
            </a:pPr>
            <a:r>
              <a:rPr lang="en-US"/>
              <a:t>except: </a:t>
            </a:r>
            <a:r>
              <a:rPr lang="en-US" sz="1400" i="1"/>
              <a:t>exception name</a:t>
            </a:r>
            <a:endParaRPr lang="en-US" i="1"/>
          </a:p>
        </p:txBody>
      </p:sp>
    </p:spTree>
    <p:extLst>
      <p:ext uri="{BB962C8B-B14F-4D97-AF65-F5344CB8AC3E}">
        <p14:creationId xmlns:p14="http://schemas.microsoft.com/office/powerpoint/2010/main" val="426815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2605D-2EA4-F1C8-EB18-A5D92F07DD66}"/>
              </a:ext>
            </a:extLst>
          </p:cNvPr>
          <p:cNvPicPr>
            <a:picLocks noChangeAspect="1"/>
          </p:cNvPicPr>
          <p:nvPr/>
        </p:nvPicPr>
        <p:blipFill>
          <a:blip r:embed="rId2"/>
          <a:stretch>
            <a:fillRect/>
          </a:stretch>
        </p:blipFill>
        <p:spPr>
          <a:xfrm>
            <a:off x="200730" y="1417545"/>
            <a:ext cx="4822352" cy="2685433"/>
          </a:xfrm>
          <a:prstGeom prst="rect">
            <a:avLst/>
          </a:prstGeom>
        </p:spPr>
      </p:pic>
      <p:sp>
        <p:nvSpPr>
          <p:cNvPr id="7" name="Title 1">
            <a:extLst>
              <a:ext uri="{FF2B5EF4-FFF2-40B4-BE49-F238E27FC236}">
                <a16:creationId xmlns:a16="http://schemas.microsoft.com/office/drawing/2014/main" id="{1E4E858A-9151-04F9-D8BB-05522B281D74}"/>
              </a:ext>
            </a:extLst>
          </p:cNvPr>
          <p:cNvSpPr txBox="1">
            <a:spLocks/>
          </p:cNvSpPr>
          <p:nvPr/>
        </p:nvSpPr>
        <p:spPr>
          <a:xfrm>
            <a:off x="638175" y="0"/>
            <a:ext cx="6911269" cy="708773"/>
          </a:xfrm>
          <a:prstGeom prst="rect">
            <a:avLst/>
          </a:prstGeom>
          <a:effectLst>
            <a:outerShdw blurRad="63500" sx="102000" sy="102000" algn="ctr"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n w="0"/>
                <a:solidFill>
                  <a:schemeClr val="accent1"/>
                </a:solidFill>
                <a:effectLst>
                  <a:outerShdw blurRad="38100" dist="25400" dir="5400000" algn="ctr" rotWithShape="0">
                    <a:srgbClr val="6E747A">
                      <a:alpha val="43000"/>
                    </a:srgbClr>
                  </a:outerShdw>
                </a:effectLst>
              </a:rPr>
              <a:t>File Handling /  Text file</a:t>
            </a:r>
            <a:endParaRPr lang="en-US"/>
          </a:p>
        </p:txBody>
      </p:sp>
      <p:sp>
        <p:nvSpPr>
          <p:cNvPr id="9" name="TextBox 8">
            <a:extLst>
              <a:ext uri="{FF2B5EF4-FFF2-40B4-BE49-F238E27FC236}">
                <a16:creationId xmlns:a16="http://schemas.microsoft.com/office/drawing/2014/main" id="{4FA2637F-2D94-D819-59ED-D9106618A6CE}"/>
              </a:ext>
            </a:extLst>
          </p:cNvPr>
          <p:cNvSpPr txBox="1"/>
          <p:nvPr/>
        </p:nvSpPr>
        <p:spPr>
          <a:xfrm>
            <a:off x="6096000" y="59085"/>
            <a:ext cx="2511777" cy="784830"/>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  write(),  </a:t>
            </a:r>
            <a:r>
              <a:rPr lang="en-US" sz="2700" b="1">
                <a:ln w="0"/>
                <a:solidFill>
                  <a:schemeClr val="accent2">
                    <a:lumMod val="75000"/>
                  </a:schemeClr>
                </a:solidFill>
                <a:effectLst>
                  <a:outerShdw blurRad="38100" dist="25400" dir="5400000" algn="ctr" rotWithShape="0">
                    <a:srgbClr val="6E747A">
                      <a:alpha val="43000"/>
                    </a:srgbClr>
                  </a:outerShdw>
                </a:effectLst>
              </a:rPr>
              <a:t>close</a:t>
            </a:r>
            <a:r>
              <a:rPr lang="en-US" b="1">
                <a:ln w="0"/>
                <a:solidFill>
                  <a:schemeClr val="accent1"/>
                </a:solidFill>
                <a:effectLst>
                  <a:outerShdw blurRad="38100" dist="25400" dir="5400000" algn="ctr" rotWithShape="0">
                    <a:srgbClr val="6E747A">
                      <a:alpha val="43000"/>
                    </a:srgbClr>
                  </a:outerShdw>
                </a:effectLst>
              </a:rPr>
              <a:t>()</a:t>
            </a:r>
            <a:endParaRPr lang="en-US"/>
          </a:p>
        </p:txBody>
      </p:sp>
      <p:pic>
        <p:nvPicPr>
          <p:cNvPr id="14" name="Picture 13">
            <a:extLst>
              <a:ext uri="{FF2B5EF4-FFF2-40B4-BE49-F238E27FC236}">
                <a16:creationId xmlns:a16="http://schemas.microsoft.com/office/drawing/2014/main" id="{3B1455FB-3824-5672-9F0B-8AEFBEF7B0D2}"/>
              </a:ext>
            </a:extLst>
          </p:cNvPr>
          <p:cNvPicPr>
            <a:picLocks noChangeAspect="1"/>
          </p:cNvPicPr>
          <p:nvPr/>
        </p:nvPicPr>
        <p:blipFill>
          <a:blip r:embed="rId3"/>
          <a:stretch>
            <a:fillRect/>
          </a:stretch>
        </p:blipFill>
        <p:spPr>
          <a:xfrm>
            <a:off x="6606822" y="1560817"/>
            <a:ext cx="4114800" cy="1524000"/>
          </a:xfrm>
          <a:prstGeom prst="rect">
            <a:avLst/>
          </a:prstGeom>
        </p:spPr>
      </p:pic>
      <p:sp>
        <p:nvSpPr>
          <p:cNvPr id="16" name="TextBox 15">
            <a:extLst>
              <a:ext uri="{FF2B5EF4-FFF2-40B4-BE49-F238E27FC236}">
                <a16:creationId xmlns:a16="http://schemas.microsoft.com/office/drawing/2014/main" id="{F151B113-C112-6617-FBD7-38B040FC399F}"/>
              </a:ext>
            </a:extLst>
          </p:cNvPr>
          <p:cNvSpPr txBox="1"/>
          <p:nvPr/>
        </p:nvSpPr>
        <p:spPr>
          <a:xfrm>
            <a:off x="6530623" y="1105945"/>
            <a:ext cx="4191000"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r</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read() </a:t>
            </a:r>
            <a:r>
              <a:rPr lang="en-US" b="1">
                <a:ln w="0"/>
                <a:solidFill>
                  <a:schemeClr val="accent1"/>
                </a:solidFill>
                <a:effectLst>
                  <a:outerShdw blurRad="38100" dist="25400" dir="5400000" algn="ctr" rotWithShape="0">
                    <a:srgbClr val="6E747A">
                      <a:alpha val="43000"/>
                    </a:srgbClr>
                  </a:outerShdw>
                </a:effectLst>
              </a:rPr>
              <a:t>– reads entire file</a:t>
            </a:r>
            <a:endParaRPr lang="en-US"/>
          </a:p>
        </p:txBody>
      </p:sp>
      <p:pic>
        <p:nvPicPr>
          <p:cNvPr id="19" name="Picture 18">
            <a:extLst>
              <a:ext uri="{FF2B5EF4-FFF2-40B4-BE49-F238E27FC236}">
                <a16:creationId xmlns:a16="http://schemas.microsoft.com/office/drawing/2014/main" id="{91CE0D23-406B-785F-8C91-DB151AE4909C}"/>
              </a:ext>
            </a:extLst>
          </p:cNvPr>
          <p:cNvPicPr>
            <a:picLocks noChangeAspect="1"/>
          </p:cNvPicPr>
          <p:nvPr/>
        </p:nvPicPr>
        <p:blipFill>
          <a:blip r:embed="rId4"/>
          <a:stretch>
            <a:fillRect/>
          </a:stretch>
        </p:blipFill>
        <p:spPr>
          <a:xfrm>
            <a:off x="6530622" y="3716740"/>
            <a:ext cx="4191000" cy="1460500"/>
          </a:xfrm>
          <a:prstGeom prst="rect">
            <a:avLst/>
          </a:prstGeom>
        </p:spPr>
      </p:pic>
      <p:sp>
        <p:nvSpPr>
          <p:cNvPr id="21" name="TextBox 20">
            <a:extLst>
              <a:ext uri="{FF2B5EF4-FFF2-40B4-BE49-F238E27FC236}">
                <a16:creationId xmlns:a16="http://schemas.microsoft.com/office/drawing/2014/main" id="{03342751-EDC6-94B6-F195-B0398F22EAE2}"/>
              </a:ext>
            </a:extLst>
          </p:cNvPr>
          <p:cNvSpPr txBox="1"/>
          <p:nvPr/>
        </p:nvSpPr>
        <p:spPr>
          <a:xfrm>
            <a:off x="6096000" y="3388367"/>
            <a:ext cx="5559778"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r</a:t>
            </a:r>
            <a:r>
              <a:rPr lang="en-US" b="1">
                <a:ln w="0"/>
                <a:solidFill>
                  <a:schemeClr val="accent1"/>
                </a:solidFill>
                <a:effectLst>
                  <a:outerShdw blurRad="38100" dist="25400" dir="5400000" algn="ctr" rotWithShape="0">
                    <a:srgbClr val="6E747A">
                      <a:alpha val="43000"/>
                    </a:srgbClr>
                  </a:outerShdw>
                </a:effectLst>
              </a:rPr>
              <a:t>’) &amp; </a:t>
            </a:r>
            <a:r>
              <a:rPr lang="en-US" b="1" err="1">
                <a:ln w="0"/>
                <a:solidFill>
                  <a:schemeClr val="accent2">
                    <a:lumMod val="75000"/>
                  </a:schemeClr>
                </a:solidFill>
                <a:effectLst>
                  <a:outerShdw blurRad="38100" dist="25400" dir="5400000" algn="ctr" rotWithShape="0">
                    <a:srgbClr val="6E747A">
                      <a:alpha val="43000"/>
                    </a:srgbClr>
                  </a:outerShdw>
                </a:effectLst>
              </a:rPr>
              <a:t>readline</a:t>
            </a:r>
            <a:r>
              <a:rPr lang="en-US" b="1">
                <a:ln w="0"/>
                <a:solidFill>
                  <a:schemeClr val="accent2">
                    <a:lumMod val="75000"/>
                  </a:schemeClr>
                </a:solidFill>
                <a:effectLst>
                  <a:outerShdw blurRad="38100" dist="25400" dir="5400000" algn="ctr" rotWithShape="0">
                    <a:srgbClr val="6E747A">
                      <a:alpha val="43000"/>
                    </a:srgbClr>
                  </a:outerShdw>
                </a:effectLst>
              </a:rPr>
              <a:t>() </a:t>
            </a:r>
            <a:r>
              <a:rPr lang="en-US" b="1">
                <a:ln w="0"/>
                <a:solidFill>
                  <a:schemeClr val="accent1"/>
                </a:solidFill>
                <a:effectLst>
                  <a:outerShdw blurRad="38100" dist="25400" dir="5400000" algn="ctr" rotWithShape="0">
                    <a:srgbClr val="6E747A">
                      <a:alpha val="43000"/>
                    </a:srgbClr>
                  </a:outerShdw>
                </a:effectLst>
              </a:rPr>
              <a:t>–  reads 1</a:t>
            </a:r>
            <a:r>
              <a:rPr lang="en-US" b="1" baseline="30000">
                <a:ln w="0"/>
                <a:solidFill>
                  <a:schemeClr val="accent1"/>
                </a:solidFill>
                <a:effectLst>
                  <a:outerShdw blurRad="38100" dist="25400" dir="5400000" algn="ctr" rotWithShape="0">
                    <a:srgbClr val="6E747A">
                      <a:alpha val="43000"/>
                    </a:srgbClr>
                  </a:outerShdw>
                </a:effectLst>
              </a:rPr>
              <a:t>st</a:t>
            </a:r>
            <a:r>
              <a:rPr lang="en-US" b="1">
                <a:ln w="0"/>
                <a:solidFill>
                  <a:schemeClr val="accent1"/>
                </a:solidFill>
                <a:effectLst>
                  <a:outerShdw blurRad="38100" dist="25400" dir="5400000" algn="ctr" rotWithShape="0">
                    <a:srgbClr val="6E747A">
                      <a:alpha val="43000"/>
                    </a:srgbClr>
                  </a:outerShdw>
                </a:effectLst>
              </a:rPr>
              <a:t> line in the file</a:t>
            </a:r>
            <a:endParaRPr lang="en-US"/>
          </a:p>
        </p:txBody>
      </p:sp>
      <p:pic>
        <p:nvPicPr>
          <p:cNvPr id="24" name="Picture 23">
            <a:extLst>
              <a:ext uri="{FF2B5EF4-FFF2-40B4-BE49-F238E27FC236}">
                <a16:creationId xmlns:a16="http://schemas.microsoft.com/office/drawing/2014/main" id="{B05149C7-909A-D6DB-8EDB-A596E99D135F}"/>
              </a:ext>
            </a:extLst>
          </p:cNvPr>
          <p:cNvPicPr>
            <a:picLocks noChangeAspect="1"/>
          </p:cNvPicPr>
          <p:nvPr/>
        </p:nvPicPr>
        <p:blipFill>
          <a:blip r:embed="rId5"/>
          <a:stretch>
            <a:fillRect/>
          </a:stretch>
        </p:blipFill>
        <p:spPr>
          <a:xfrm>
            <a:off x="414806" y="4618566"/>
            <a:ext cx="4394200" cy="1854200"/>
          </a:xfrm>
          <a:prstGeom prst="rect">
            <a:avLst/>
          </a:prstGeom>
        </p:spPr>
      </p:pic>
      <p:sp>
        <p:nvSpPr>
          <p:cNvPr id="26" name="TextBox 25">
            <a:extLst>
              <a:ext uri="{FF2B5EF4-FFF2-40B4-BE49-F238E27FC236}">
                <a16:creationId xmlns:a16="http://schemas.microsoft.com/office/drawing/2014/main" id="{A8DDE82B-8CB0-3DF0-C6AC-7D9903080B0F}"/>
              </a:ext>
            </a:extLst>
          </p:cNvPr>
          <p:cNvSpPr txBox="1"/>
          <p:nvPr/>
        </p:nvSpPr>
        <p:spPr>
          <a:xfrm>
            <a:off x="169335" y="4176106"/>
            <a:ext cx="5559778"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a</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write() </a:t>
            </a:r>
            <a:r>
              <a:rPr lang="en-US" b="1">
                <a:ln w="0"/>
                <a:solidFill>
                  <a:schemeClr val="accent1"/>
                </a:solidFill>
                <a:effectLst>
                  <a:outerShdw blurRad="38100" dist="25400" dir="5400000" algn="ctr" rotWithShape="0">
                    <a:srgbClr val="6E747A">
                      <a:alpha val="43000"/>
                    </a:srgbClr>
                  </a:outerShdw>
                </a:effectLst>
              </a:rPr>
              <a:t>–  appends the text in the file</a:t>
            </a:r>
            <a:endParaRPr lang="en-US"/>
          </a:p>
        </p:txBody>
      </p:sp>
      <p:sp>
        <p:nvSpPr>
          <p:cNvPr id="28" name="TextBox 27">
            <a:extLst>
              <a:ext uri="{FF2B5EF4-FFF2-40B4-BE49-F238E27FC236}">
                <a16:creationId xmlns:a16="http://schemas.microsoft.com/office/drawing/2014/main" id="{0F46E12F-07FD-D73A-BC19-7B56CF16DE43}"/>
              </a:ext>
            </a:extLst>
          </p:cNvPr>
          <p:cNvSpPr txBox="1"/>
          <p:nvPr/>
        </p:nvSpPr>
        <p:spPr>
          <a:xfrm>
            <a:off x="344252" y="966567"/>
            <a:ext cx="5074415" cy="377850"/>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w</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write() </a:t>
            </a:r>
            <a:r>
              <a:rPr lang="en-US" b="1">
                <a:ln w="0"/>
                <a:solidFill>
                  <a:schemeClr val="accent1"/>
                </a:solidFill>
                <a:effectLst>
                  <a:outerShdw blurRad="38100" dist="25400" dir="5400000" algn="ctr" rotWithShape="0">
                    <a:srgbClr val="6E747A">
                      <a:alpha val="43000"/>
                    </a:srgbClr>
                  </a:outerShdw>
                </a:effectLst>
              </a:rPr>
              <a:t>–  prints the text in the file</a:t>
            </a:r>
            <a:endParaRPr lang="en-US"/>
          </a:p>
        </p:txBody>
      </p:sp>
    </p:spTree>
    <p:extLst>
      <p:ext uri="{BB962C8B-B14F-4D97-AF65-F5344CB8AC3E}">
        <p14:creationId xmlns:p14="http://schemas.microsoft.com/office/powerpoint/2010/main" val="215364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9778-A976-6DBB-BAF7-E3B2F03E25F7}"/>
              </a:ext>
            </a:extLst>
          </p:cNvPr>
          <p:cNvSpPr>
            <a:spLocks noGrp="1"/>
          </p:cNvSpPr>
          <p:nvPr>
            <p:ph type="title"/>
          </p:nvPr>
        </p:nvSpPr>
        <p:spPr>
          <a:xfrm>
            <a:off x="533400" y="102265"/>
            <a:ext cx="10321413" cy="578772"/>
          </a:xfrm>
        </p:spPr>
        <p:txBody>
          <a:bodyPr>
            <a:noAutofit/>
          </a:bodyPr>
          <a:lstStyle/>
          <a:p>
            <a:r>
              <a:rPr lang="en-US" sz="3200"/>
              <a:t>1. Create new Project &amp; Install required packages/plugins</a:t>
            </a:r>
          </a:p>
        </p:txBody>
      </p:sp>
      <p:sp>
        <p:nvSpPr>
          <p:cNvPr id="3" name="Content Placeholder 2">
            <a:extLst>
              <a:ext uri="{FF2B5EF4-FFF2-40B4-BE49-F238E27FC236}">
                <a16:creationId xmlns:a16="http://schemas.microsoft.com/office/drawing/2014/main" id="{363811A8-CB0A-840A-E323-384D8AD858FB}"/>
              </a:ext>
            </a:extLst>
          </p:cNvPr>
          <p:cNvSpPr>
            <a:spLocks noGrp="1"/>
          </p:cNvSpPr>
          <p:nvPr>
            <p:ph idx="1"/>
          </p:nvPr>
        </p:nvSpPr>
        <p:spPr>
          <a:xfrm>
            <a:off x="838200" y="1071716"/>
            <a:ext cx="8305800" cy="1946787"/>
          </a:xfrm>
        </p:spPr>
        <p:txBody>
          <a:bodyPr>
            <a:normAutofit fontScale="62500" lnSpcReduction="20000"/>
          </a:bodyPr>
          <a:lstStyle/>
          <a:p>
            <a:pPr marL="514350" indent="-514350">
              <a:buFont typeface="+mj-lt"/>
              <a:buAutoNum type="arabicPeriod"/>
            </a:pPr>
            <a:r>
              <a:rPr lang="en-US"/>
              <a:t>Selenium: selenium libraries</a:t>
            </a:r>
          </a:p>
          <a:p>
            <a:pPr marL="514350" indent="-514350">
              <a:buFont typeface="+mj-lt"/>
              <a:buAutoNum type="arabicPeriod"/>
            </a:pPr>
            <a:r>
              <a:rPr lang="en-US"/>
              <a:t>Pytest: Python Unit Test framework</a:t>
            </a:r>
          </a:p>
          <a:p>
            <a:pPr marL="514350" indent="-514350">
              <a:buFont typeface="+mj-lt"/>
              <a:buAutoNum type="arabicPeriod"/>
            </a:pPr>
            <a:r>
              <a:rPr lang="en-US"/>
              <a:t>Pytest-html: PyTest HTML, Report</a:t>
            </a:r>
          </a:p>
          <a:p>
            <a:pPr marL="514350" indent="-514350">
              <a:buFont typeface="+mj-lt"/>
              <a:buAutoNum type="arabicPeriod"/>
            </a:pPr>
            <a:r>
              <a:rPr lang="en-US"/>
              <a:t>Pytest-</a:t>
            </a:r>
            <a:r>
              <a:rPr lang="en-US" err="1"/>
              <a:t>xdist</a:t>
            </a:r>
            <a:r>
              <a:rPr lang="en-US"/>
              <a:t>: Run Tests Parallel</a:t>
            </a:r>
          </a:p>
          <a:p>
            <a:pPr marL="514350" indent="-514350">
              <a:buFont typeface="+mj-lt"/>
              <a:buAutoNum type="arabicPeriod"/>
            </a:pPr>
            <a:r>
              <a:rPr lang="en-US" err="1"/>
              <a:t>Openpyxl</a:t>
            </a:r>
            <a:r>
              <a:rPr lang="en-US"/>
              <a:t>:  MS Excel Support</a:t>
            </a:r>
          </a:p>
          <a:p>
            <a:pPr marL="514350" indent="-514350">
              <a:buFont typeface="+mj-lt"/>
              <a:buAutoNum type="arabicPeriod"/>
            </a:pPr>
            <a:r>
              <a:rPr lang="en-US"/>
              <a:t>Allure-</a:t>
            </a:r>
            <a:r>
              <a:rPr lang="en-US" err="1"/>
              <a:t>pytest</a:t>
            </a:r>
            <a:r>
              <a:rPr lang="en-US"/>
              <a:t>: to generate allure reports</a:t>
            </a:r>
          </a:p>
        </p:txBody>
      </p:sp>
    </p:spTree>
    <p:extLst>
      <p:ext uri="{BB962C8B-B14F-4D97-AF65-F5344CB8AC3E}">
        <p14:creationId xmlns:p14="http://schemas.microsoft.com/office/powerpoint/2010/main" val="266364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6166-BE9B-A89B-A5D1-211D3938F68C}"/>
              </a:ext>
            </a:extLst>
          </p:cNvPr>
          <p:cNvSpPr>
            <a:spLocks noGrp="1"/>
          </p:cNvSpPr>
          <p:nvPr>
            <p:ph type="title"/>
          </p:nvPr>
        </p:nvSpPr>
        <p:spPr/>
        <p:txBody>
          <a:bodyPr/>
          <a:lstStyle/>
          <a:p>
            <a:r>
              <a:rPr lang="en-US"/>
              <a:t>Steps:</a:t>
            </a:r>
          </a:p>
        </p:txBody>
      </p:sp>
      <p:sp>
        <p:nvSpPr>
          <p:cNvPr id="3" name="Content Placeholder 2">
            <a:extLst>
              <a:ext uri="{FF2B5EF4-FFF2-40B4-BE49-F238E27FC236}">
                <a16:creationId xmlns:a16="http://schemas.microsoft.com/office/drawing/2014/main" id="{62AFE787-F110-F2CC-7C80-8E8510BC5740}"/>
              </a:ext>
            </a:extLst>
          </p:cNvPr>
          <p:cNvSpPr>
            <a:spLocks noGrp="1"/>
          </p:cNvSpPr>
          <p:nvPr>
            <p:ph idx="1"/>
          </p:nvPr>
        </p:nvSpPr>
        <p:spPr/>
        <p:txBody>
          <a:bodyPr/>
          <a:lstStyle/>
          <a:p>
            <a:pPr marL="514350" indent="-514350">
              <a:buFont typeface="+mj-lt"/>
              <a:buAutoNum type="arabicPeriod"/>
            </a:pPr>
            <a:r>
              <a:rPr lang="en-US" sz="2800"/>
              <a:t>Create new Project &amp; Install required packages/plugins</a:t>
            </a:r>
          </a:p>
          <a:p>
            <a:pPr marL="514350" indent="-514350">
              <a:buFont typeface="+mj-lt"/>
              <a:buAutoNum type="arabicPeriod"/>
            </a:pPr>
            <a:r>
              <a:rPr lang="en-US"/>
              <a:t>Create folder structure</a:t>
            </a:r>
          </a:p>
          <a:p>
            <a:pPr marL="514350" indent="-514350">
              <a:buFont typeface="+mj-lt"/>
              <a:buAutoNum type="arabicPeriod"/>
            </a:pPr>
            <a:r>
              <a:rPr lang="en-US" sz="2800"/>
              <a:t>Automating Login test case</a:t>
            </a:r>
          </a:p>
          <a:p>
            <a:pPr marL="514350" indent="-514350">
              <a:buFont typeface="+mj-lt"/>
              <a:buAutoNum type="arabicPeriod"/>
            </a:pPr>
            <a:r>
              <a:rPr lang="en-US"/>
              <a:t>Capture screenshot on failures &amp; as called by the user.</a:t>
            </a:r>
          </a:p>
          <a:p>
            <a:pPr marL="514350" indent="-514350">
              <a:buFont typeface="+mj-lt"/>
              <a:buAutoNum type="arabicPeriod"/>
            </a:pPr>
            <a:r>
              <a:rPr lang="en-US" sz="2800"/>
              <a:t>Read common values from </a:t>
            </a:r>
            <a:r>
              <a:rPr lang="en-US" sz="2800" err="1"/>
              <a:t>ini</a:t>
            </a:r>
            <a:r>
              <a:rPr lang="en-US" sz="2800"/>
              <a:t> file</a:t>
            </a:r>
          </a:p>
          <a:p>
            <a:pPr marL="514350" indent="-514350">
              <a:buFont typeface="+mj-lt"/>
              <a:buAutoNum type="arabicPeriod"/>
            </a:pPr>
            <a:r>
              <a:rPr lang="en-US"/>
              <a:t>Adding logs to test cases</a:t>
            </a:r>
          </a:p>
          <a:p>
            <a:pPr marL="514350" indent="-514350">
              <a:buFont typeface="+mj-lt"/>
              <a:buAutoNum type="arabicPeriod"/>
            </a:pPr>
            <a:r>
              <a:rPr lang="en-US" sz="2800"/>
              <a:t>Run tests on Desired browser/cross browser/parallel</a:t>
            </a:r>
          </a:p>
          <a:p>
            <a:pPr marL="514350" indent="-514350">
              <a:buFont typeface="+mj-lt"/>
              <a:buAutoNum type="arabicPeriod"/>
            </a:pPr>
            <a:endParaRPr lang="en-US" sz="2800"/>
          </a:p>
          <a:p>
            <a:pPr marL="514350" indent="-514350">
              <a:buFont typeface="+mj-lt"/>
              <a:buAutoNum type="arabicPeriod"/>
            </a:pPr>
            <a:endParaRPr lang="en-US"/>
          </a:p>
        </p:txBody>
      </p:sp>
    </p:spTree>
    <p:extLst>
      <p:ext uri="{BB962C8B-B14F-4D97-AF65-F5344CB8AC3E}">
        <p14:creationId xmlns:p14="http://schemas.microsoft.com/office/powerpoint/2010/main" val="828731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85D5-C3E5-FAFA-D0E2-C90B3502B69E}"/>
              </a:ext>
            </a:extLst>
          </p:cNvPr>
          <p:cNvSpPr>
            <a:spLocks noGrp="1"/>
          </p:cNvSpPr>
          <p:nvPr>
            <p:ph type="title"/>
          </p:nvPr>
        </p:nvSpPr>
        <p:spPr>
          <a:xfrm>
            <a:off x="253739" y="197750"/>
            <a:ext cx="11312950" cy="483287"/>
          </a:xfrm>
        </p:spPr>
        <p:txBody>
          <a:bodyPr>
            <a:normAutofit fontScale="90000"/>
          </a:bodyPr>
          <a:lstStyle/>
          <a:p>
            <a:r>
              <a:rPr lang="en-US" sz="4000"/>
              <a:t>diff btwn selenium</a:t>
            </a:r>
            <a:r>
              <a:rPr lang="en-US" sz="4000" b="1" u="sng">
                <a:ln w="0"/>
                <a:solidFill>
                  <a:schemeClr val="accent1"/>
                </a:solidFill>
                <a:effectLst>
                  <a:outerShdw blurRad="38100" dist="25400" dir="5400000" algn="ctr" rotWithShape="0">
                    <a:srgbClr val="6E747A">
                      <a:alpha val="43000"/>
                    </a:srgbClr>
                  </a:outerShdw>
                </a:effectLst>
              </a:rPr>
              <a:t>.webdriver</a:t>
            </a:r>
            <a:r>
              <a:rPr lang="en-US" sz="4000"/>
              <a:t> &amp; selenium </a:t>
            </a:r>
            <a:r>
              <a:rPr lang="en-US" sz="4000" b="1" u="sng">
                <a:ln w="0"/>
                <a:solidFill>
                  <a:schemeClr val="accent1"/>
                </a:solidFill>
                <a:effectLst>
                  <a:outerShdw blurRad="38100" dist="25400" dir="5400000" algn="ctr" rotWithShape="0">
                    <a:srgbClr val="6E747A">
                      <a:alpha val="43000"/>
                    </a:srgbClr>
                  </a:outerShdw>
                </a:effectLst>
              </a:rPr>
              <a:t>import webdriver</a:t>
            </a:r>
            <a:endParaRPr lang="en-US" sz="4000" b="1" u="sng"/>
          </a:p>
        </p:txBody>
      </p:sp>
      <p:sp>
        <p:nvSpPr>
          <p:cNvPr id="5" name="TextBox 4">
            <a:extLst>
              <a:ext uri="{FF2B5EF4-FFF2-40B4-BE49-F238E27FC236}">
                <a16:creationId xmlns:a16="http://schemas.microsoft.com/office/drawing/2014/main" id="{6E4EB998-8F4D-0B5E-2C33-4CFDF06A52C6}"/>
              </a:ext>
            </a:extLst>
          </p:cNvPr>
          <p:cNvSpPr txBox="1"/>
          <p:nvPr/>
        </p:nvSpPr>
        <p:spPr>
          <a:xfrm>
            <a:off x="1124145" y="1156842"/>
            <a:ext cx="9641264" cy="923330"/>
          </a:xfrm>
          <a:prstGeom prst="rect">
            <a:avLst/>
          </a:prstGeom>
          <a:noFill/>
        </p:spPr>
        <p:txBody>
          <a:bodyPr wrap="square">
            <a:spAutoFit/>
          </a:bodyPr>
          <a:lstStyle/>
          <a:p>
            <a:r>
              <a:rPr lang="en-US"/>
              <a:t>import </a:t>
            </a:r>
            <a:r>
              <a:rPr lang="en-US" b="1" u="sng">
                <a:effectLst>
                  <a:outerShdw blurRad="38100" dist="38100" dir="2700000" algn="tl">
                    <a:srgbClr val="000000">
                      <a:alpha val="43137"/>
                    </a:srgbClr>
                  </a:outerShdw>
                </a:effectLst>
              </a:rPr>
              <a:t>selenium.webdriver</a:t>
            </a:r>
            <a:r>
              <a:rPr lang="en-US"/>
              <a:t>, imports the entire webdriver module from the Selenium library.</a:t>
            </a:r>
          </a:p>
          <a:p>
            <a:pPr marL="285750" indent="-285750">
              <a:buFont typeface="Arial" panose="020B0604020202020204" pitchFamily="34" charset="0"/>
              <a:buChar char="•"/>
            </a:pPr>
            <a:r>
              <a:rPr lang="en-US"/>
              <a:t>allows access to various submodules and classes within the webdriver module directly.</a:t>
            </a:r>
          </a:p>
          <a:p>
            <a:pPr marL="285750" indent="-285750">
              <a:buFont typeface="Arial" panose="020B0604020202020204" pitchFamily="34" charset="0"/>
              <a:buChar char="•"/>
            </a:pPr>
            <a:r>
              <a:rPr lang="en-US" b="0" i="0">
                <a:solidFill>
                  <a:srgbClr val="374151"/>
                </a:solidFill>
                <a:effectLst/>
                <a:highlight>
                  <a:srgbClr val="FFFF00"/>
                </a:highlight>
                <a:latin typeface="Söhne"/>
              </a:rPr>
              <a:t>work with different web drivers</a:t>
            </a:r>
            <a:endParaRPr lang="en-US">
              <a:highlight>
                <a:srgbClr val="FFFF00"/>
              </a:highlight>
            </a:endParaRPr>
          </a:p>
        </p:txBody>
      </p:sp>
      <p:sp>
        <p:nvSpPr>
          <p:cNvPr id="8" name="TextBox 7">
            <a:extLst>
              <a:ext uri="{FF2B5EF4-FFF2-40B4-BE49-F238E27FC236}">
                <a16:creationId xmlns:a16="http://schemas.microsoft.com/office/drawing/2014/main" id="{C9D5A6D8-7256-EBA1-EA01-AC5975030AFC}"/>
              </a:ext>
            </a:extLst>
          </p:cNvPr>
          <p:cNvSpPr txBox="1"/>
          <p:nvPr/>
        </p:nvSpPr>
        <p:spPr>
          <a:xfrm>
            <a:off x="1124145" y="2828835"/>
            <a:ext cx="9462155" cy="1200329"/>
          </a:xfrm>
          <a:prstGeom prst="rect">
            <a:avLst/>
          </a:prstGeom>
          <a:noFill/>
        </p:spPr>
        <p:txBody>
          <a:bodyPr wrap="square">
            <a:spAutoFit/>
          </a:bodyPr>
          <a:lstStyle/>
          <a:p>
            <a:r>
              <a:rPr lang="en-US" b="1" u="sng"/>
              <a:t>selenium import webdriver </a:t>
            </a:r>
            <a:r>
              <a:rPr lang="en-US"/>
              <a:t>imports just the webdriver module from the Selenium library.</a:t>
            </a:r>
          </a:p>
          <a:p>
            <a:pPr marL="285750" indent="-285750">
              <a:buFont typeface="Arial" panose="020B0604020202020204" pitchFamily="34" charset="0"/>
              <a:buChar char="•"/>
            </a:pPr>
            <a:r>
              <a:rPr lang="en-US"/>
              <a:t>This method is convenient if you primarily use a single web driver (e.g., Chrome)</a:t>
            </a:r>
          </a:p>
          <a:p>
            <a:pPr marL="285750" indent="-285750">
              <a:buFont typeface="Arial" panose="020B0604020202020204" pitchFamily="34" charset="0"/>
              <a:buChar char="•"/>
            </a:pPr>
            <a:r>
              <a:rPr lang="en-US" b="0" i="0">
                <a:solidFill>
                  <a:srgbClr val="374151"/>
                </a:solidFill>
                <a:effectLst/>
                <a:latin typeface="Söhne"/>
              </a:rPr>
              <a:t>primarily used for </a:t>
            </a:r>
            <a:r>
              <a:rPr lang="en-US" b="0" i="0">
                <a:solidFill>
                  <a:srgbClr val="374151"/>
                </a:solidFill>
                <a:effectLst/>
                <a:highlight>
                  <a:srgbClr val="FFFF00"/>
                </a:highlight>
                <a:latin typeface="Söhne"/>
              </a:rPr>
              <a:t>one web driver in your code</a:t>
            </a:r>
            <a:r>
              <a:rPr lang="en-US" b="0" i="0">
                <a:solidFill>
                  <a:srgbClr val="374151"/>
                </a:solidFill>
                <a:effectLst/>
                <a:latin typeface="Söhne"/>
              </a:rPr>
              <a:t>.</a:t>
            </a: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909043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37C-20BE-87D8-4507-352728298D4F}"/>
              </a:ext>
            </a:extLst>
          </p:cNvPr>
          <p:cNvSpPr>
            <a:spLocks noGrp="1"/>
          </p:cNvSpPr>
          <p:nvPr>
            <p:ph type="title"/>
          </p:nvPr>
        </p:nvSpPr>
        <p:spPr>
          <a:xfrm>
            <a:off x="667731" y="434188"/>
            <a:ext cx="8175185" cy="464434"/>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Driver</a:t>
            </a:r>
            <a:r>
              <a:rPr lang="en-US"/>
              <a:t> basics with </a:t>
            </a:r>
            <a:r>
              <a:rPr lang="en-US">
                <a:solidFill>
                  <a:srgbClr val="FF0000"/>
                </a:solidFill>
              </a:rPr>
              <a:t>new version</a:t>
            </a:r>
          </a:p>
        </p:txBody>
      </p:sp>
      <p:sp>
        <p:nvSpPr>
          <p:cNvPr id="3" name="Content Placeholder 2">
            <a:extLst>
              <a:ext uri="{FF2B5EF4-FFF2-40B4-BE49-F238E27FC236}">
                <a16:creationId xmlns:a16="http://schemas.microsoft.com/office/drawing/2014/main" id="{940AAA98-92B3-6BB1-C874-7F2FD1D39F7D}"/>
              </a:ext>
            </a:extLst>
          </p:cNvPr>
          <p:cNvSpPr>
            <a:spLocks noGrp="1"/>
          </p:cNvSpPr>
          <p:nvPr>
            <p:ph idx="1"/>
          </p:nvPr>
        </p:nvSpPr>
        <p:spPr>
          <a:xfrm>
            <a:off x="366860" y="938601"/>
            <a:ext cx="4205139" cy="4760764"/>
          </a:xfrm>
        </p:spPr>
        <p:txBody>
          <a:bodyPr>
            <a:normAutofit fontScale="55000" lnSpcReduction="20000"/>
          </a:bodyPr>
          <a:lstStyle/>
          <a:p>
            <a:pPr marL="514350" indent="-514350">
              <a:buFont typeface="+mj-lt"/>
              <a:buAutoNum type="arabicPeriod"/>
            </a:pPr>
            <a:endParaRPr lang="en-US"/>
          </a:p>
          <a:p>
            <a:pPr marL="514350" indent="-514350">
              <a:buFont typeface="+mj-lt"/>
              <a:buAutoNum type="arabicPeriod"/>
            </a:pPr>
            <a:r>
              <a:rPr lang="en-US"/>
              <a:t>executable_path is not required in the new selenium</a:t>
            </a:r>
          </a:p>
          <a:p>
            <a:pPr marL="514350" indent="-514350">
              <a:buFont typeface="+mj-lt"/>
              <a:buAutoNum type="arabicPeriod"/>
            </a:pPr>
            <a:endParaRPr lang="en-US"/>
          </a:p>
          <a:p>
            <a:pPr marL="514350" indent="-514350">
              <a:buFont typeface="+mj-lt"/>
              <a:buAutoNum type="arabicPeriod"/>
            </a:pPr>
            <a:r>
              <a:rPr lang="en-US"/>
              <a:t>If Selenium finds the driver executable in the PATH, it will use it to launch the browser. If it doesn't find the driver executable, it will raise an exception.</a:t>
            </a:r>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r>
              <a:rPr lang="en-US"/>
              <a:t>Selenium WebDriver has a built-in mechanism to search for the browser drivers in the system's PATH by default. When you create a webdriver.Chrome() or webdriver.Firefox() instance without specifying an explicit driver path, Selenium will look for the appropriate driver executable (chromedriver or geckodriver) in your system's PATH environment variable.</a:t>
            </a:r>
          </a:p>
          <a:p>
            <a:pPr marL="514350" indent="-514350">
              <a:buFont typeface="+mj-lt"/>
              <a:buAutoNum type="arabicPeriod"/>
            </a:pPr>
            <a:endParaRPr lang="en-US"/>
          </a:p>
        </p:txBody>
      </p:sp>
      <p:pic>
        <p:nvPicPr>
          <p:cNvPr id="5" name="Picture 4">
            <a:extLst>
              <a:ext uri="{FF2B5EF4-FFF2-40B4-BE49-F238E27FC236}">
                <a16:creationId xmlns:a16="http://schemas.microsoft.com/office/drawing/2014/main" id="{2EC69E05-EA4E-0582-46A3-A7142CF67827}"/>
              </a:ext>
            </a:extLst>
          </p:cNvPr>
          <p:cNvPicPr>
            <a:picLocks noChangeAspect="1"/>
          </p:cNvPicPr>
          <p:nvPr/>
        </p:nvPicPr>
        <p:blipFill>
          <a:blip r:embed="rId2"/>
          <a:stretch>
            <a:fillRect/>
          </a:stretch>
        </p:blipFill>
        <p:spPr>
          <a:xfrm>
            <a:off x="5000579" y="1158635"/>
            <a:ext cx="7006941" cy="4540730"/>
          </a:xfrm>
          <a:prstGeom prst="rect">
            <a:avLst/>
          </a:prstGeom>
        </p:spPr>
      </p:pic>
      <p:sp>
        <p:nvSpPr>
          <p:cNvPr id="6" name="Rectangle 5">
            <a:extLst>
              <a:ext uri="{FF2B5EF4-FFF2-40B4-BE49-F238E27FC236}">
                <a16:creationId xmlns:a16="http://schemas.microsoft.com/office/drawing/2014/main" id="{8D37D9C8-F49F-B09A-B917-AA9069C92928}"/>
              </a:ext>
            </a:extLst>
          </p:cNvPr>
          <p:cNvSpPr/>
          <p:nvPr/>
        </p:nvSpPr>
        <p:spPr>
          <a:xfrm>
            <a:off x="4638905" y="3702205"/>
            <a:ext cx="5151863" cy="30108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9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91BF-9C3E-82AB-F7FB-40A1F8C6D57F}"/>
              </a:ext>
            </a:extLst>
          </p:cNvPr>
          <p:cNvSpPr>
            <a:spLocks noGrp="1"/>
          </p:cNvSpPr>
          <p:nvPr>
            <p:ph type="title"/>
          </p:nvPr>
        </p:nvSpPr>
        <p:spPr>
          <a:effectLst>
            <a:outerShdw blurRad="63500" sx="102000" sy="102000" algn="ctr" rotWithShape="0">
              <a:prstClr val="black">
                <a:alpha val="40000"/>
              </a:prstClr>
            </a:outerShdw>
          </a:effectLst>
        </p:spPr>
        <p:txBody>
          <a:bodyPr/>
          <a:lstStyle/>
          <a:p>
            <a:r>
              <a:rPr lang="en-US" b="1">
                <a:ln w="0"/>
                <a:solidFill>
                  <a:schemeClr val="accent1"/>
                </a:solidFill>
                <a:effectLst>
                  <a:outerShdw blurRad="38100" dist="25400" dir="5400000" algn="ctr" rotWithShape="0">
                    <a:srgbClr val="6E747A">
                      <a:alpha val="43000"/>
                    </a:srgbClr>
                  </a:outerShdw>
                </a:effectLst>
              </a:rPr>
              <a:t>List [] </a:t>
            </a:r>
            <a:r>
              <a:rPr lang="en-US"/>
              <a:t>in Python</a:t>
            </a:r>
          </a:p>
        </p:txBody>
      </p:sp>
      <p:sp>
        <p:nvSpPr>
          <p:cNvPr id="3" name="Content Placeholder 2">
            <a:extLst>
              <a:ext uri="{FF2B5EF4-FFF2-40B4-BE49-F238E27FC236}">
                <a16:creationId xmlns:a16="http://schemas.microsoft.com/office/drawing/2014/main" id="{1BB0E256-0E8B-16A3-1781-74C2B14CCA44}"/>
              </a:ext>
            </a:extLst>
          </p:cNvPr>
          <p:cNvSpPr>
            <a:spLocks noGrp="1"/>
          </p:cNvSpPr>
          <p:nvPr>
            <p:ph idx="1"/>
          </p:nvPr>
        </p:nvSpPr>
        <p:spPr>
          <a:xfrm>
            <a:off x="632011" y="1467037"/>
            <a:ext cx="4872317" cy="818963"/>
          </a:xfrm>
          <a:effectLst>
            <a:outerShdw blurRad="63500" sx="102000" sy="102000" algn="ctr" rotWithShape="0">
              <a:prstClr val="black">
                <a:alpha val="40000"/>
              </a:prstClr>
            </a:outerShdw>
          </a:effectLst>
        </p:spPr>
        <p:txBody>
          <a:bodyPr>
            <a:normAutofit fontScale="47500" lnSpcReduction="20000"/>
          </a:bodyPr>
          <a:lstStyle/>
          <a:p>
            <a:r>
              <a:rPr lang="en-US"/>
              <a:t>List is immutable</a:t>
            </a:r>
          </a:p>
          <a:p>
            <a:r>
              <a:rPr lang="en-US"/>
              <a:t>Data is added in order and is changeable </a:t>
            </a:r>
          </a:p>
          <a:p>
            <a:r>
              <a:rPr lang="en-US"/>
              <a:t>List is stored within square brackets []</a:t>
            </a:r>
          </a:p>
          <a:p>
            <a:endParaRPr lang="en-US"/>
          </a:p>
        </p:txBody>
      </p:sp>
      <p:pic>
        <p:nvPicPr>
          <p:cNvPr id="5" name="Picture 4">
            <a:extLst>
              <a:ext uri="{FF2B5EF4-FFF2-40B4-BE49-F238E27FC236}">
                <a16:creationId xmlns:a16="http://schemas.microsoft.com/office/drawing/2014/main" id="{DD95045F-719A-F05B-3043-92D9C45C3401}"/>
              </a:ext>
            </a:extLst>
          </p:cNvPr>
          <p:cNvPicPr>
            <a:picLocks noChangeAspect="1"/>
          </p:cNvPicPr>
          <p:nvPr/>
        </p:nvPicPr>
        <p:blipFill>
          <a:blip r:embed="rId2"/>
          <a:stretch>
            <a:fillRect/>
          </a:stretch>
        </p:blipFill>
        <p:spPr>
          <a:xfrm>
            <a:off x="274290" y="3722651"/>
            <a:ext cx="4612286" cy="1549582"/>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58F7292D-40FD-2753-0B74-9C489BFAA62C}"/>
              </a:ext>
            </a:extLst>
          </p:cNvPr>
          <p:cNvSpPr txBox="1"/>
          <p:nvPr/>
        </p:nvSpPr>
        <p:spPr>
          <a:xfrm>
            <a:off x="338971" y="5346792"/>
            <a:ext cx="3067618" cy="646331"/>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solidFill>
                  <a:schemeClr val="accent1">
                    <a:lumMod val="75000"/>
                  </a:schemeClr>
                </a:solidFill>
              </a:rPr>
              <a:t>Extract the last item from the list using [-1], [-2] etc..</a:t>
            </a:r>
          </a:p>
        </p:txBody>
      </p:sp>
      <p:pic>
        <p:nvPicPr>
          <p:cNvPr id="8" name="Picture 7">
            <a:extLst>
              <a:ext uri="{FF2B5EF4-FFF2-40B4-BE49-F238E27FC236}">
                <a16:creationId xmlns:a16="http://schemas.microsoft.com/office/drawing/2014/main" id="{E17B358E-C22C-55CE-20F4-7BE25B8CA194}"/>
              </a:ext>
            </a:extLst>
          </p:cNvPr>
          <p:cNvPicPr>
            <a:picLocks noChangeAspect="1"/>
          </p:cNvPicPr>
          <p:nvPr/>
        </p:nvPicPr>
        <p:blipFill>
          <a:blip r:embed="rId3"/>
          <a:stretch>
            <a:fillRect/>
          </a:stretch>
        </p:blipFill>
        <p:spPr>
          <a:xfrm>
            <a:off x="5103214" y="1214619"/>
            <a:ext cx="7151539" cy="1079696"/>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EFCCF68F-C6E1-7A7E-6604-A34F8F1F9090}"/>
              </a:ext>
            </a:extLst>
          </p:cNvPr>
          <p:cNvSpPr txBox="1"/>
          <p:nvPr/>
        </p:nvSpPr>
        <p:spPr>
          <a:xfrm>
            <a:off x="7475698" y="828657"/>
            <a:ext cx="277009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solidFill>
                  <a:schemeClr val="accent1">
                    <a:lumMod val="75000"/>
                  </a:schemeClr>
                </a:solidFill>
              </a:rPr>
              <a:t>Use </a:t>
            </a:r>
            <a:r>
              <a:rPr lang="en-US" b="1">
                <a:solidFill>
                  <a:schemeClr val="accent1">
                    <a:lumMod val="75000"/>
                  </a:schemeClr>
                </a:solidFill>
              </a:rPr>
              <a:t>range()</a:t>
            </a:r>
            <a:r>
              <a:rPr lang="en-US">
                <a:solidFill>
                  <a:schemeClr val="accent1">
                    <a:lumMod val="75000"/>
                  </a:schemeClr>
                </a:solidFill>
              </a:rPr>
              <a:t> to extract: </a:t>
            </a:r>
          </a:p>
        </p:txBody>
      </p:sp>
      <p:pic>
        <p:nvPicPr>
          <p:cNvPr id="11" name="Picture 10">
            <a:extLst>
              <a:ext uri="{FF2B5EF4-FFF2-40B4-BE49-F238E27FC236}">
                <a16:creationId xmlns:a16="http://schemas.microsoft.com/office/drawing/2014/main" id="{7076F175-807C-D45A-5685-8B2B83F65B33}"/>
              </a:ext>
            </a:extLst>
          </p:cNvPr>
          <p:cNvPicPr>
            <a:picLocks noChangeAspect="1"/>
          </p:cNvPicPr>
          <p:nvPr/>
        </p:nvPicPr>
        <p:blipFill>
          <a:blip r:embed="rId4"/>
          <a:stretch>
            <a:fillRect/>
          </a:stretch>
        </p:blipFill>
        <p:spPr>
          <a:xfrm>
            <a:off x="5672242" y="3337697"/>
            <a:ext cx="6180787" cy="1270162"/>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E651B95D-952A-2540-A068-9737351274B2}"/>
              </a:ext>
            </a:extLst>
          </p:cNvPr>
          <p:cNvSpPr txBox="1"/>
          <p:nvPr/>
        </p:nvSpPr>
        <p:spPr>
          <a:xfrm>
            <a:off x="5803780" y="4624489"/>
            <a:ext cx="6113930" cy="646331"/>
          </a:xfrm>
          <a:prstGeom prst="rect">
            <a:avLst/>
          </a:prstGeom>
          <a:no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a:solidFill>
                  <a:schemeClr val="accent1">
                    <a:lumMod val="75000"/>
                  </a:schemeClr>
                </a:solidFill>
                <a:highlight>
                  <a:srgbClr val="FFFF00"/>
                </a:highlight>
              </a:rPr>
              <a:t>-</a:t>
            </a:r>
            <a:r>
              <a:rPr lang="en-US">
                <a:solidFill>
                  <a:schemeClr val="accent1">
                    <a:lumMod val="75000"/>
                  </a:schemeClr>
                </a:solidFill>
              </a:rPr>
              <a:t>4: start point is 4</a:t>
            </a:r>
            <a:r>
              <a:rPr lang="en-US" baseline="30000">
                <a:solidFill>
                  <a:schemeClr val="accent1">
                    <a:lumMod val="75000"/>
                  </a:schemeClr>
                </a:solidFill>
              </a:rPr>
              <a:t>th</a:t>
            </a:r>
            <a:r>
              <a:rPr lang="en-US">
                <a:solidFill>
                  <a:schemeClr val="accent1">
                    <a:lumMod val="75000"/>
                  </a:schemeClr>
                </a:solidFill>
              </a:rPr>
              <a:t> from the end = </a:t>
            </a:r>
            <a:r>
              <a:rPr lang="en-US" i="1">
                <a:solidFill>
                  <a:schemeClr val="accent1">
                    <a:lumMod val="75000"/>
                  </a:schemeClr>
                </a:solidFill>
              </a:rPr>
              <a:t>orange</a:t>
            </a:r>
          </a:p>
          <a:p>
            <a:pPr marL="285750" indent="-285750">
              <a:buFont typeface="Arial" panose="020B0604020202020204" pitchFamily="34" charset="0"/>
              <a:buChar char="•"/>
            </a:pPr>
            <a:r>
              <a:rPr lang="en-US">
                <a:solidFill>
                  <a:schemeClr val="accent1">
                    <a:lumMod val="75000"/>
                  </a:schemeClr>
                </a:solidFill>
              </a:rPr>
              <a:t>-1: end point from the end (n-1) = </a:t>
            </a:r>
            <a:r>
              <a:rPr lang="en-US" i="1">
                <a:solidFill>
                  <a:schemeClr val="accent1">
                    <a:lumMod val="75000"/>
                  </a:schemeClr>
                </a:solidFill>
              </a:rPr>
              <a:t>melon</a:t>
            </a:r>
            <a:r>
              <a:rPr lang="en-US">
                <a:solidFill>
                  <a:schemeClr val="accent1">
                    <a:lumMod val="75000"/>
                  </a:schemeClr>
                </a:solidFill>
              </a:rPr>
              <a:t> </a:t>
            </a:r>
          </a:p>
        </p:txBody>
      </p:sp>
    </p:spTree>
    <p:extLst>
      <p:ext uri="{BB962C8B-B14F-4D97-AF65-F5344CB8AC3E}">
        <p14:creationId xmlns:p14="http://schemas.microsoft.com/office/powerpoint/2010/main" val="331920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37C-20BE-87D8-4507-352728298D4F}"/>
              </a:ext>
            </a:extLst>
          </p:cNvPr>
          <p:cNvSpPr>
            <a:spLocks noGrp="1"/>
          </p:cNvSpPr>
          <p:nvPr>
            <p:ph type="title"/>
          </p:nvPr>
        </p:nvSpPr>
        <p:spPr>
          <a:xfrm>
            <a:off x="667731" y="434188"/>
            <a:ext cx="8175185" cy="464434"/>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Driver</a:t>
            </a:r>
            <a:r>
              <a:rPr lang="en-US"/>
              <a:t> basics with </a:t>
            </a:r>
            <a:r>
              <a:rPr lang="en-US">
                <a:solidFill>
                  <a:srgbClr val="FF0000"/>
                </a:solidFill>
              </a:rPr>
              <a:t>new version</a:t>
            </a:r>
          </a:p>
        </p:txBody>
      </p:sp>
      <p:sp>
        <p:nvSpPr>
          <p:cNvPr id="3" name="Content Placeholder 2">
            <a:extLst>
              <a:ext uri="{FF2B5EF4-FFF2-40B4-BE49-F238E27FC236}">
                <a16:creationId xmlns:a16="http://schemas.microsoft.com/office/drawing/2014/main" id="{940AAA98-92B3-6BB1-C874-7F2FD1D39F7D}"/>
              </a:ext>
            </a:extLst>
          </p:cNvPr>
          <p:cNvSpPr>
            <a:spLocks noGrp="1"/>
          </p:cNvSpPr>
          <p:nvPr>
            <p:ph idx="1"/>
          </p:nvPr>
        </p:nvSpPr>
        <p:spPr>
          <a:xfrm>
            <a:off x="366860" y="938601"/>
            <a:ext cx="4205139" cy="4760764"/>
          </a:xfrm>
        </p:spPr>
        <p:txBody>
          <a:bodyPr>
            <a:normAutofit fontScale="70000" lnSpcReduction="20000"/>
          </a:bodyPr>
          <a:lstStyle/>
          <a:p>
            <a:pPr marL="514350" indent="-514350">
              <a:buFont typeface="+mj-lt"/>
              <a:buAutoNum type="arabicPeriod"/>
            </a:pPr>
            <a:endParaRPr lang="en-US"/>
          </a:p>
          <a:p>
            <a:pPr marL="514350" indent="-514350">
              <a:buFont typeface="+mj-lt"/>
              <a:buAutoNum type="arabicPeriod"/>
            </a:pPr>
            <a:r>
              <a:rPr lang="en-US"/>
              <a:t>executable_path is not required in the new selenium</a:t>
            </a:r>
          </a:p>
          <a:p>
            <a:pPr marL="514350" indent="-514350">
              <a:buFont typeface="+mj-lt"/>
              <a:buAutoNum type="arabicPeriod"/>
            </a:pPr>
            <a:endParaRPr lang="en-US"/>
          </a:p>
          <a:p>
            <a:pPr marL="514350" indent="-514350">
              <a:buFont typeface="+mj-lt"/>
              <a:buAutoNum type="arabicPeriod"/>
            </a:pPr>
            <a:r>
              <a:rPr lang="en-US"/>
              <a:t>If the system environment variables do not include the paths to the browser drivers.</a:t>
            </a:r>
          </a:p>
          <a:p>
            <a:pPr marL="514350" indent="-514350">
              <a:buFont typeface="+mj-lt"/>
              <a:buAutoNum type="arabicPeriod"/>
            </a:pPr>
            <a:r>
              <a:rPr lang="en-US"/>
              <a:t> Some browsers, like Google Chrome and Mozilla Firefox, include their respective drivers as part of the browser installation. In such cases, if you have Chrome or Firefox installed on your system, Selenium can find the drivers within the browser's installation directory. This is particularly common with Chrome.</a:t>
            </a:r>
          </a:p>
          <a:p>
            <a:pPr marL="514350" indent="-514350">
              <a:buFont typeface="+mj-lt"/>
              <a:buAutoNum type="arabicPeriod"/>
            </a:pPr>
            <a:endParaRPr lang="en-US"/>
          </a:p>
        </p:txBody>
      </p:sp>
      <p:pic>
        <p:nvPicPr>
          <p:cNvPr id="5" name="Picture 4">
            <a:extLst>
              <a:ext uri="{FF2B5EF4-FFF2-40B4-BE49-F238E27FC236}">
                <a16:creationId xmlns:a16="http://schemas.microsoft.com/office/drawing/2014/main" id="{2EC69E05-EA4E-0582-46A3-A7142CF67827}"/>
              </a:ext>
            </a:extLst>
          </p:cNvPr>
          <p:cNvPicPr>
            <a:picLocks noChangeAspect="1"/>
          </p:cNvPicPr>
          <p:nvPr/>
        </p:nvPicPr>
        <p:blipFill>
          <a:blip r:embed="rId2"/>
          <a:stretch>
            <a:fillRect/>
          </a:stretch>
        </p:blipFill>
        <p:spPr>
          <a:xfrm>
            <a:off x="5000579" y="1158635"/>
            <a:ext cx="7006941" cy="4540730"/>
          </a:xfrm>
          <a:prstGeom prst="rect">
            <a:avLst/>
          </a:prstGeom>
        </p:spPr>
      </p:pic>
      <p:sp>
        <p:nvSpPr>
          <p:cNvPr id="6" name="Rectangle 5">
            <a:extLst>
              <a:ext uri="{FF2B5EF4-FFF2-40B4-BE49-F238E27FC236}">
                <a16:creationId xmlns:a16="http://schemas.microsoft.com/office/drawing/2014/main" id="{8D37D9C8-F49F-B09A-B917-AA9069C92928}"/>
              </a:ext>
            </a:extLst>
          </p:cNvPr>
          <p:cNvSpPr/>
          <p:nvPr/>
        </p:nvSpPr>
        <p:spPr>
          <a:xfrm>
            <a:off x="4683509" y="3702205"/>
            <a:ext cx="5151863" cy="30108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31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A58E-7F6F-D99C-A395-B42A9F52DAFE}"/>
              </a:ext>
            </a:extLst>
          </p:cNvPr>
          <p:cNvSpPr>
            <a:spLocks noGrp="1"/>
          </p:cNvSpPr>
          <p:nvPr>
            <p:ph type="title"/>
          </p:nvPr>
        </p:nvSpPr>
        <p:spPr>
          <a:xfrm>
            <a:off x="159470" y="129455"/>
            <a:ext cx="9823515" cy="662397"/>
          </a:xfrm>
        </p:spPr>
        <p:txBody>
          <a:bodyPr>
            <a:normAutofit fontScale="90000"/>
          </a:bodyPr>
          <a:lstStyle/>
          <a:p>
            <a:r>
              <a:rPr lang="en-US"/>
              <a:t>if browsers &amp; </a:t>
            </a:r>
            <a:r>
              <a:rPr lang="en-US" b="1">
                <a:ln w="0"/>
                <a:solidFill>
                  <a:schemeClr val="accent1"/>
                </a:solidFill>
                <a:effectLst>
                  <a:outerShdw blurRad="38100" dist="25400" dir="5400000" algn="ctr" rotWithShape="0">
                    <a:srgbClr val="6E747A">
                      <a:alpha val="43000"/>
                    </a:srgbClr>
                  </a:outerShdw>
                </a:effectLst>
              </a:rPr>
              <a:t>raise</a:t>
            </a:r>
            <a:r>
              <a:rPr lang="en-US"/>
              <a:t> to catch exception</a:t>
            </a:r>
          </a:p>
        </p:txBody>
      </p:sp>
      <p:pic>
        <p:nvPicPr>
          <p:cNvPr id="9" name="Content Placeholder 8">
            <a:extLst>
              <a:ext uri="{FF2B5EF4-FFF2-40B4-BE49-F238E27FC236}">
                <a16:creationId xmlns:a16="http://schemas.microsoft.com/office/drawing/2014/main" id="{4FDA0A66-EDCB-09CC-C8F9-49C55EE928E9}"/>
              </a:ext>
            </a:extLst>
          </p:cNvPr>
          <p:cNvPicPr>
            <a:picLocks noGrp="1" noChangeAspect="1"/>
          </p:cNvPicPr>
          <p:nvPr>
            <p:ph idx="1"/>
          </p:nvPr>
        </p:nvPicPr>
        <p:blipFill>
          <a:blip r:embed="rId2"/>
          <a:stretch>
            <a:fillRect/>
          </a:stretch>
        </p:blipFill>
        <p:spPr>
          <a:xfrm>
            <a:off x="378669" y="810706"/>
            <a:ext cx="10792093" cy="5826407"/>
          </a:xfrm>
        </p:spPr>
      </p:pic>
      <p:sp>
        <p:nvSpPr>
          <p:cNvPr id="10" name="TextBox 9">
            <a:extLst>
              <a:ext uri="{FF2B5EF4-FFF2-40B4-BE49-F238E27FC236}">
                <a16:creationId xmlns:a16="http://schemas.microsoft.com/office/drawing/2014/main" id="{8583B37B-38B2-B1E6-61D8-95271F4D6E79}"/>
              </a:ext>
            </a:extLst>
          </p:cNvPr>
          <p:cNvSpPr txBox="1"/>
          <p:nvPr/>
        </p:nvSpPr>
        <p:spPr>
          <a:xfrm>
            <a:off x="3412504" y="2752626"/>
            <a:ext cx="1008668" cy="369332"/>
          </a:xfrm>
          <a:prstGeom prst="rect">
            <a:avLst/>
          </a:prstGeom>
          <a:solidFill>
            <a:schemeClr val="accent4">
              <a:lumMod val="20000"/>
              <a:lumOff val="80000"/>
            </a:schemeClr>
          </a:solidFill>
        </p:spPr>
        <p:txBody>
          <a:bodyPr wrap="square" rtlCol="0">
            <a:spAutoFit/>
          </a:bodyPr>
          <a:lstStyle/>
          <a:p>
            <a:r>
              <a:rPr lang="en-US" b="1">
                <a:highlight>
                  <a:srgbClr val="FFFF00"/>
                </a:highlight>
              </a:rPr>
              <a:t>raise</a:t>
            </a:r>
            <a:r>
              <a:rPr lang="en-US"/>
              <a:t>  -&gt;</a:t>
            </a:r>
          </a:p>
        </p:txBody>
      </p:sp>
      <p:sp>
        <p:nvSpPr>
          <p:cNvPr id="11" name="TextBox 10">
            <a:extLst>
              <a:ext uri="{FF2B5EF4-FFF2-40B4-BE49-F238E27FC236}">
                <a16:creationId xmlns:a16="http://schemas.microsoft.com/office/drawing/2014/main" id="{DB744529-FAB5-14A9-717F-DECB8D825D9E}"/>
              </a:ext>
            </a:extLst>
          </p:cNvPr>
          <p:cNvSpPr txBox="1"/>
          <p:nvPr/>
        </p:nvSpPr>
        <p:spPr>
          <a:xfrm>
            <a:off x="5270382" y="5677962"/>
            <a:ext cx="3356784" cy="369332"/>
          </a:xfrm>
          <a:prstGeom prst="rect">
            <a:avLst/>
          </a:prstGeom>
          <a:solidFill>
            <a:schemeClr val="accent4">
              <a:lumMod val="20000"/>
              <a:lumOff val="80000"/>
            </a:schemeClr>
          </a:solidFill>
        </p:spPr>
        <p:txBody>
          <a:bodyPr wrap="square" rtlCol="0">
            <a:spAutoFit/>
          </a:bodyPr>
          <a:lstStyle/>
          <a:p>
            <a:r>
              <a:rPr lang="en-US" b="1">
                <a:highlight>
                  <a:srgbClr val="FFFF00"/>
                </a:highlight>
              </a:rPr>
              <a:t>&lt;-  raise </a:t>
            </a:r>
            <a:r>
              <a:rPr lang="en-US" b="1"/>
              <a:t>execution is terminated </a:t>
            </a:r>
            <a:endParaRPr lang="en-US"/>
          </a:p>
        </p:txBody>
      </p:sp>
    </p:spTree>
    <p:extLst>
      <p:ext uri="{BB962C8B-B14F-4D97-AF65-F5344CB8AC3E}">
        <p14:creationId xmlns:p14="http://schemas.microsoft.com/office/powerpoint/2010/main" val="111612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863C6B-81AB-A363-6BB4-FD22628B1178}"/>
              </a:ext>
            </a:extLst>
          </p:cNvPr>
          <p:cNvPicPr>
            <a:picLocks noChangeAspect="1"/>
          </p:cNvPicPr>
          <p:nvPr/>
        </p:nvPicPr>
        <p:blipFill>
          <a:blip r:embed="rId2"/>
          <a:stretch>
            <a:fillRect/>
          </a:stretch>
        </p:blipFill>
        <p:spPr>
          <a:xfrm>
            <a:off x="2201129" y="1564943"/>
            <a:ext cx="8470013" cy="4826429"/>
          </a:xfrm>
          <a:prstGeom prst="rect">
            <a:avLst/>
          </a:prstGeom>
        </p:spPr>
      </p:pic>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81626" y="308565"/>
            <a:ext cx="9192312" cy="238190"/>
          </a:xfrm>
          <a:effectLst>
            <a:outerShdw blurRad="63500" sx="102000" sy="102000" algn="ctr" rotWithShape="0">
              <a:prstClr val="black">
                <a:alpha val="40000"/>
              </a:prstClr>
            </a:outerShdw>
          </a:effectLst>
        </p:spPr>
        <p:txBody>
          <a:bodyPr>
            <a:normAutofit fontScale="90000"/>
          </a:bodyPr>
          <a:lstStyle/>
          <a:p>
            <a:r>
              <a:rPr lang="en-US" b="1" err="1">
                <a:ln w="0"/>
                <a:solidFill>
                  <a:schemeClr val="accent1"/>
                </a:solidFill>
                <a:effectLst>
                  <a:outerShdw blurRad="38100" dist="25400" dir="5400000" algn="ctr" rotWithShape="0">
                    <a:srgbClr val="6E747A">
                      <a:alpha val="43000"/>
                    </a:srgbClr>
                  </a:outerShdw>
                </a:effectLst>
              </a:rPr>
              <a:t>driver.find_element</a:t>
            </a:r>
            <a:r>
              <a:rPr lang="en-US" b="1">
                <a:ln w="0"/>
                <a:solidFill>
                  <a:schemeClr val="accent1"/>
                </a:solidFill>
                <a:effectLst>
                  <a:outerShdw blurRad="38100" dist="25400" dir="5400000" algn="ctr" rotWithShape="0">
                    <a:srgbClr val="6E747A">
                      <a:alpha val="43000"/>
                    </a:srgbClr>
                  </a:outerShdw>
                </a:effectLst>
              </a:rPr>
              <a:t>(By.</a:t>
            </a:r>
            <a:r>
              <a:rPr lang="en-US" sz="2800" b="1">
                <a:ln w="0"/>
                <a:solidFill>
                  <a:schemeClr val="accent1"/>
                </a:solidFill>
                <a:effectLst>
                  <a:outerShdw blurRad="38100" dist="25400" dir="5400000" algn="ctr" rotWithShape="0">
                    <a:srgbClr val="6E747A">
                      <a:alpha val="43000"/>
                    </a:srgbClr>
                  </a:outerShdw>
                </a:effectLst>
              </a:rPr>
              <a:t> </a:t>
            </a:r>
            <a:r>
              <a:rPr lang="en-US" b="1">
                <a:ln w="0"/>
                <a:solidFill>
                  <a:schemeClr val="bg1">
                    <a:lumMod val="50000"/>
                  </a:schemeClr>
                </a:solidFill>
                <a:effectLst>
                  <a:outerShdw blurRad="38100" dist="25400" dir="5400000" algn="ctr" rotWithShape="0">
                    <a:srgbClr val="6E747A">
                      <a:alpha val="43000"/>
                    </a:srgbClr>
                  </a:outerShdw>
                </a:effectLst>
              </a:rPr>
              <a:t>XPATH/ NAME</a:t>
            </a:r>
            <a:r>
              <a:rPr lang="en-US" b="1">
                <a:ln w="0"/>
                <a:solidFill>
                  <a:schemeClr val="accent1"/>
                </a:solidFill>
                <a:effectLst>
                  <a:outerShdw blurRad="38100" dist="25400" dir="5400000" algn="ctr" rotWithShape="0">
                    <a:srgbClr val="6E747A">
                      <a:alpha val="43000"/>
                    </a:srgbClr>
                  </a:outerShdw>
                </a:effectLst>
              </a:rPr>
              <a:t>, ‘…’)</a:t>
            </a:r>
          </a:p>
        </p:txBody>
      </p:sp>
      <p:sp>
        <p:nvSpPr>
          <p:cNvPr id="7" name="TextBox 6">
            <a:extLst>
              <a:ext uri="{FF2B5EF4-FFF2-40B4-BE49-F238E27FC236}">
                <a16:creationId xmlns:a16="http://schemas.microsoft.com/office/drawing/2014/main" id="{14D3A77D-D85B-5503-109D-B057F16B620B}"/>
              </a:ext>
            </a:extLst>
          </p:cNvPr>
          <p:cNvSpPr txBox="1"/>
          <p:nvPr/>
        </p:nvSpPr>
        <p:spPr>
          <a:xfrm>
            <a:off x="281626" y="4842083"/>
            <a:ext cx="1723299"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XPAT locator -&gt;</a:t>
            </a:r>
          </a:p>
        </p:txBody>
      </p:sp>
      <p:pic>
        <p:nvPicPr>
          <p:cNvPr id="9" name="Picture 8">
            <a:extLst>
              <a:ext uri="{FF2B5EF4-FFF2-40B4-BE49-F238E27FC236}">
                <a16:creationId xmlns:a16="http://schemas.microsoft.com/office/drawing/2014/main" id="{3009E469-3008-F66F-0365-49E170414EF8}"/>
              </a:ext>
            </a:extLst>
          </p:cNvPr>
          <p:cNvPicPr>
            <a:picLocks noChangeAspect="1"/>
          </p:cNvPicPr>
          <p:nvPr/>
        </p:nvPicPr>
        <p:blipFill>
          <a:blip r:embed="rId3"/>
          <a:stretch>
            <a:fillRect/>
          </a:stretch>
        </p:blipFill>
        <p:spPr>
          <a:xfrm>
            <a:off x="688077" y="1044240"/>
            <a:ext cx="9983065" cy="320068"/>
          </a:xfrm>
          <a:prstGeom prst="rect">
            <a:avLst/>
          </a:prstGeom>
        </p:spPr>
      </p:pic>
    </p:spTree>
    <p:extLst>
      <p:ext uri="{BB962C8B-B14F-4D97-AF65-F5344CB8AC3E}">
        <p14:creationId xmlns:p14="http://schemas.microsoft.com/office/powerpoint/2010/main" val="3503139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81625" y="308564"/>
            <a:ext cx="10515545" cy="36933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Create a method for Dropdown  Select()</a:t>
            </a:r>
          </a:p>
        </p:txBody>
      </p:sp>
      <p:pic>
        <p:nvPicPr>
          <p:cNvPr id="4" name="Picture 3">
            <a:extLst>
              <a:ext uri="{FF2B5EF4-FFF2-40B4-BE49-F238E27FC236}">
                <a16:creationId xmlns:a16="http://schemas.microsoft.com/office/drawing/2014/main" id="{5235CFAB-A922-3FDE-E9F5-B5F2506DCE96}"/>
              </a:ext>
            </a:extLst>
          </p:cNvPr>
          <p:cNvPicPr>
            <a:picLocks noChangeAspect="1"/>
          </p:cNvPicPr>
          <p:nvPr/>
        </p:nvPicPr>
        <p:blipFill>
          <a:blip r:embed="rId2"/>
          <a:stretch>
            <a:fillRect/>
          </a:stretch>
        </p:blipFill>
        <p:spPr>
          <a:xfrm>
            <a:off x="659902" y="1973324"/>
            <a:ext cx="10137268" cy="2911351"/>
          </a:xfrm>
          <a:prstGeom prst="rect">
            <a:avLst/>
          </a:prstGeom>
        </p:spPr>
      </p:pic>
      <p:sp>
        <p:nvSpPr>
          <p:cNvPr id="5" name="Rectangle 4">
            <a:extLst>
              <a:ext uri="{FF2B5EF4-FFF2-40B4-BE49-F238E27FC236}">
                <a16:creationId xmlns:a16="http://schemas.microsoft.com/office/drawing/2014/main" id="{984DA93E-C7C6-0D6A-DBE2-907FE90B5304}"/>
              </a:ext>
            </a:extLst>
          </p:cNvPr>
          <p:cNvSpPr/>
          <p:nvPr/>
        </p:nvSpPr>
        <p:spPr>
          <a:xfrm>
            <a:off x="461938" y="1652417"/>
            <a:ext cx="6210203" cy="1234911"/>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A99897-D820-CF55-3DF0-7C6AFDC9AE9F}"/>
              </a:ext>
            </a:extLst>
          </p:cNvPr>
          <p:cNvSpPr/>
          <p:nvPr/>
        </p:nvSpPr>
        <p:spPr>
          <a:xfrm>
            <a:off x="791875" y="4083022"/>
            <a:ext cx="6002816" cy="833892"/>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8E8836-D2D2-C2AA-16F1-9F42A966D5ED}"/>
              </a:ext>
            </a:extLst>
          </p:cNvPr>
          <p:cNvSpPr txBox="1"/>
          <p:nvPr/>
        </p:nvSpPr>
        <p:spPr>
          <a:xfrm>
            <a:off x="6150726" y="4423010"/>
            <a:ext cx="3074316" cy="923330"/>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Functions are called as many times as needed with arguments</a:t>
            </a:r>
          </a:p>
        </p:txBody>
      </p:sp>
      <p:sp>
        <p:nvSpPr>
          <p:cNvPr id="10" name="TextBox 9">
            <a:extLst>
              <a:ext uri="{FF2B5EF4-FFF2-40B4-BE49-F238E27FC236}">
                <a16:creationId xmlns:a16="http://schemas.microsoft.com/office/drawing/2014/main" id="{44E95BB4-9CE5-E4A9-1236-F9B23C0F6D1F}"/>
              </a:ext>
            </a:extLst>
          </p:cNvPr>
          <p:cNvSpPr txBox="1"/>
          <p:nvPr/>
        </p:nvSpPr>
        <p:spPr>
          <a:xfrm>
            <a:off x="1688644" y="1315200"/>
            <a:ext cx="2977624" cy="64633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Define one method to handle all dropdowns</a:t>
            </a:r>
          </a:p>
        </p:txBody>
      </p:sp>
    </p:spTree>
    <p:extLst>
      <p:ext uri="{BB962C8B-B14F-4D97-AF65-F5344CB8AC3E}">
        <p14:creationId xmlns:p14="http://schemas.microsoft.com/office/powerpoint/2010/main" val="3392922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0" y="215652"/>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Generic Dropdown List, single value, all values …</a:t>
            </a:r>
            <a:r>
              <a:rPr lang="en-US" sz="2400">
                <a:ln w="0"/>
              </a:rPr>
              <a:t>continued</a:t>
            </a:r>
            <a:endParaRPr lang="en-US" sz="3200">
              <a:ln w="0"/>
            </a:endParaRPr>
          </a:p>
        </p:txBody>
      </p:sp>
      <p:sp>
        <p:nvSpPr>
          <p:cNvPr id="5" name="Arrow: Right 4">
            <a:extLst>
              <a:ext uri="{FF2B5EF4-FFF2-40B4-BE49-F238E27FC236}">
                <a16:creationId xmlns:a16="http://schemas.microsoft.com/office/drawing/2014/main" id="{D60F273D-A67E-1F2B-7D59-870017329965}"/>
              </a:ext>
            </a:extLst>
          </p:cNvPr>
          <p:cNvSpPr/>
          <p:nvPr/>
        </p:nvSpPr>
        <p:spPr>
          <a:xfrm>
            <a:off x="9255068" y="980154"/>
            <a:ext cx="437740" cy="332458"/>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F37422-4F7C-735A-904C-43FD382C8571}"/>
              </a:ext>
            </a:extLst>
          </p:cNvPr>
          <p:cNvPicPr>
            <a:picLocks noChangeAspect="1"/>
          </p:cNvPicPr>
          <p:nvPr/>
        </p:nvPicPr>
        <p:blipFill>
          <a:blip r:embed="rId2"/>
          <a:stretch>
            <a:fillRect/>
          </a:stretch>
        </p:blipFill>
        <p:spPr>
          <a:xfrm>
            <a:off x="9851180" y="427660"/>
            <a:ext cx="1272450" cy="2311828"/>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0491A70D-22B0-A148-A4B7-0B664C92BD17}"/>
              </a:ext>
            </a:extLst>
          </p:cNvPr>
          <p:cNvPicPr>
            <a:picLocks noChangeAspect="1"/>
          </p:cNvPicPr>
          <p:nvPr/>
        </p:nvPicPr>
        <p:blipFill>
          <a:blip r:embed="rId3"/>
          <a:stretch>
            <a:fillRect/>
          </a:stretch>
        </p:blipFill>
        <p:spPr>
          <a:xfrm>
            <a:off x="10322521" y="2780469"/>
            <a:ext cx="1272450" cy="206343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7DD6DB60-CC18-E709-B4C4-D412063558CF}"/>
              </a:ext>
            </a:extLst>
          </p:cNvPr>
          <p:cNvSpPr txBox="1"/>
          <p:nvPr/>
        </p:nvSpPr>
        <p:spPr>
          <a:xfrm>
            <a:off x="101093" y="5626947"/>
            <a:ext cx="2263438" cy="92333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‘All’ argument is passed to this function.</a:t>
            </a:r>
          </a:p>
        </p:txBody>
      </p:sp>
      <p:cxnSp>
        <p:nvCxnSpPr>
          <p:cNvPr id="18" name="Straight Arrow Connector 17">
            <a:extLst>
              <a:ext uri="{FF2B5EF4-FFF2-40B4-BE49-F238E27FC236}">
                <a16:creationId xmlns:a16="http://schemas.microsoft.com/office/drawing/2014/main" id="{F3A8B456-83D7-C909-E5A9-23A6239C76C5}"/>
              </a:ext>
            </a:extLst>
          </p:cNvPr>
          <p:cNvCxnSpPr/>
          <p:nvPr/>
        </p:nvCxnSpPr>
        <p:spPr>
          <a:xfrm>
            <a:off x="2337847" y="5056696"/>
            <a:ext cx="488863" cy="212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03E4443-38EF-FE26-EB5F-0689C3973BFA}"/>
              </a:ext>
            </a:extLst>
          </p:cNvPr>
          <p:cNvPicPr>
            <a:picLocks noChangeAspect="1"/>
          </p:cNvPicPr>
          <p:nvPr/>
        </p:nvPicPr>
        <p:blipFill>
          <a:blip r:embed="rId4"/>
          <a:stretch>
            <a:fillRect/>
          </a:stretch>
        </p:blipFill>
        <p:spPr>
          <a:xfrm>
            <a:off x="2245961" y="675952"/>
            <a:ext cx="7320818" cy="5873483"/>
          </a:xfrm>
          <a:prstGeom prst="rect">
            <a:avLst/>
          </a:prstGeom>
        </p:spPr>
      </p:pic>
      <p:sp>
        <p:nvSpPr>
          <p:cNvPr id="21" name="TextBox 20">
            <a:extLst>
              <a:ext uri="{FF2B5EF4-FFF2-40B4-BE49-F238E27FC236}">
                <a16:creationId xmlns:a16="http://schemas.microsoft.com/office/drawing/2014/main" id="{E7FFF323-FA2F-F3D7-859F-FD91B8194F5A}"/>
              </a:ext>
            </a:extLst>
          </p:cNvPr>
          <p:cNvSpPr txBox="1"/>
          <p:nvPr/>
        </p:nvSpPr>
        <p:spPr>
          <a:xfrm>
            <a:off x="6255516" y="514818"/>
            <a:ext cx="3189182" cy="73866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If ‘</a:t>
            </a:r>
            <a:r>
              <a:rPr lang="en-US" sz="2400" b="1">
                <a:effectLst>
                  <a:outerShdw blurRad="38100" dist="38100" dir="2700000" algn="tl">
                    <a:srgbClr val="000000">
                      <a:alpha val="43137"/>
                    </a:srgbClr>
                  </a:outerShdw>
                </a:effectLst>
                <a:highlight>
                  <a:srgbClr val="FFFF00"/>
                </a:highlight>
              </a:rPr>
              <a:t>all</a:t>
            </a:r>
            <a:r>
              <a:rPr lang="en-US" b="1">
                <a:effectLst>
                  <a:outerShdw blurRad="38100" dist="38100" dir="2700000" algn="tl">
                    <a:srgbClr val="000000">
                      <a:alpha val="43137"/>
                    </a:srgbClr>
                  </a:outerShdw>
                </a:effectLst>
              </a:rPr>
              <a:t>’ is passed then click on all options</a:t>
            </a:r>
            <a:endParaRPr lang="en-US" b="1">
              <a:solidFill>
                <a:schemeClr val="accent5">
                  <a:lumMod val="75000"/>
                </a:schemeClr>
              </a:solidFill>
              <a:effectLst>
                <a:outerShdw blurRad="38100" dist="38100" dir="2700000" algn="tl">
                  <a:srgbClr val="000000">
                    <a:alpha val="43137"/>
                  </a:srgbClr>
                </a:outerShdw>
              </a:effectLst>
              <a:highlight>
                <a:srgbClr val="FFFF00"/>
              </a:highlight>
            </a:endParaRPr>
          </a:p>
        </p:txBody>
      </p:sp>
      <p:sp>
        <p:nvSpPr>
          <p:cNvPr id="23" name="TextBox 22">
            <a:extLst>
              <a:ext uri="{FF2B5EF4-FFF2-40B4-BE49-F238E27FC236}">
                <a16:creationId xmlns:a16="http://schemas.microsoft.com/office/drawing/2014/main" id="{30154F36-2EDF-A02B-9314-0178657E89B9}"/>
              </a:ext>
            </a:extLst>
          </p:cNvPr>
          <p:cNvSpPr txBox="1"/>
          <p:nvPr/>
        </p:nvSpPr>
        <p:spPr>
          <a:xfrm>
            <a:off x="-17614" y="988887"/>
            <a:ext cx="2453205" cy="187743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Generic function to accept:</a:t>
            </a:r>
          </a:p>
          <a:p>
            <a:pPr marL="285750" indent="-285750">
              <a:buFont typeface="Arial" panose="020B0604020202020204" pitchFamily="34" charset="0"/>
              <a:buChar char="•"/>
            </a:pPr>
            <a:r>
              <a:rPr lang="en-US" b="1">
                <a:effectLst>
                  <a:outerShdw blurRad="38100" dist="38100" dir="2700000" algn="tl">
                    <a:srgbClr val="000000">
                      <a:alpha val="43137"/>
                    </a:srgbClr>
                  </a:outerShdw>
                </a:effectLst>
              </a:rPr>
              <a:t> </a:t>
            </a:r>
            <a:r>
              <a:rPr lang="en-US" sz="2000" b="1" u="sng">
                <a:effectLst>
                  <a:outerShdw blurRad="38100" dist="38100" dir="2700000" algn="tl">
                    <a:srgbClr val="000000">
                      <a:alpha val="43137"/>
                    </a:srgbClr>
                  </a:outerShdw>
                </a:effectLst>
              </a:rPr>
              <a:t>List</a:t>
            </a:r>
          </a:p>
          <a:p>
            <a:pPr marL="285750" indent="-285750">
              <a:buFont typeface="Arial" panose="020B0604020202020204" pitchFamily="34" charset="0"/>
              <a:buChar char="•"/>
            </a:pPr>
            <a:r>
              <a:rPr lang="en-US" sz="2000" b="1" u="sng">
                <a:effectLst>
                  <a:outerShdw blurRad="38100" dist="38100" dir="2700000" algn="tl">
                    <a:srgbClr val="000000">
                      <a:alpha val="43137"/>
                    </a:srgbClr>
                  </a:outerShdw>
                </a:effectLst>
              </a:rPr>
              <a:t>Single</a:t>
            </a:r>
            <a:r>
              <a:rPr lang="en-US" sz="2000" b="1">
                <a:effectLst>
                  <a:outerShdw blurRad="38100" dist="38100" dir="2700000" algn="tl">
                    <a:srgbClr val="000000">
                      <a:alpha val="43137"/>
                    </a:srgbClr>
                  </a:outerShdw>
                </a:effectLst>
              </a:rPr>
              <a:t> value</a:t>
            </a:r>
          </a:p>
          <a:p>
            <a:pPr marL="285750" indent="-285750">
              <a:buFont typeface="Arial" panose="020B0604020202020204" pitchFamily="34" charset="0"/>
              <a:buChar char="•"/>
            </a:pPr>
            <a:r>
              <a:rPr lang="en-US" sz="2000" b="1" u="sng">
                <a:effectLst>
                  <a:outerShdw blurRad="38100" dist="38100" dir="2700000" algn="tl">
                    <a:srgbClr val="000000">
                      <a:alpha val="43137"/>
                    </a:srgbClr>
                  </a:outerShdw>
                </a:effectLst>
              </a:rPr>
              <a:t>All</a:t>
            </a:r>
            <a:r>
              <a:rPr lang="en-US" sz="2000" b="1">
                <a:effectLst>
                  <a:outerShdw blurRad="38100" dist="38100" dir="2700000" algn="tl">
                    <a:srgbClr val="000000">
                      <a:alpha val="43137"/>
                    </a:srgbClr>
                  </a:outerShdw>
                </a:effectLst>
              </a:rPr>
              <a:t> values in the dropdown</a:t>
            </a:r>
            <a:endParaRPr lang="en-US" b="1">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FDC41557-60D3-B201-401B-DF23CF50C004}"/>
              </a:ext>
            </a:extLst>
          </p:cNvPr>
          <p:cNvSpPr txBox="1"/>
          <p:nvPr/>
        </p:nvSpPr>
        <p:spPr>
          <a:xfrm>
            <a:off x="6255516" y="1453827"/>
            <a:ext cx="2818351"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highlight>
                  <a:srgbClr val="FFFF00"/>
                </a:highlight>
              </a:rPr>
              <a:t>Range</a:t>
            </a:r>
            <a:r>
              <a:rPr lang="en-US" b="1">
                <a:effectLst>
                  <a:outerShdw blurRad="38100" dist="38100" dir="2700000" algn="tl">
                    <a:srgbClr val="000000">
                      <a:alpha val="43137"/>
                    </a:srgbClr>
                  </a:outerShdw>
                </a:effectLst>
              </a:rPr>
              <a:t>() works on both  </a:t>
            </a:r>
            <a:r>
              <a:rPr lang="en-US" b="1" u="sng">
                <a:effectLst>
                  <a:outerShdw blurRad="38100" dist="38100" dir="2700000" algn="tl">
                    <a:srgbClr val="000000">
                      <a:alpha val="43137"/>
                    </a:srgbClr>
                  </a:outerShdw>
                </a:effectLst>
              </a:rPr>
              <a:t>List</a:t>
            </a:r>
            <a:r>
              <a:rPr lang="en-US" b="1">
                <a:effectLst>
                  <a:outerShdw blurRad="38100" dist="38100" dir="2700000" algn="tl">
                    <a:srgbClr val="000000">
                      <a:alpha val="43137"/>
                    </a:srgbClr>
                  </a:outerShdw>
                </a:effectLst>
              </a:rPr>
              <a:t> &amp; </a:t>
            </a:r>
            <a:r>
              <a:rPr lang="en-US" b="1" u="sng">
                <a:effectLst>
                  <a:outerShdw blurRad="38100" dist="38100" dir="2700000" algn="tl">
                    <a:srgbClr val="000000">
                      <a:alpha val="43137"/>
                    </a:srgbClr>
                  </a:outerShdw>
                </a:effectLst>
              </a:rPr>
              <a:t>single value</a:t>
            </a:r>
            <a:endParaRPr lang="en-US" b="1" u="sng">
              <a:solidFill>
                <a:schemeClr val="accent5">
                  <a:lumMod val="75000"/>
                </a:schemeClr>
              </a:solidFill>
              <a:effectLst>
                <a:outerShdw blurRad="38100" dist="38100" dir="2700000" algn="tl">
                  <a:srgbClr val="000000">
                    <a:alpha val="43137"/>
                  </a:srgbClr>
                </a:outerShdw>
              </a:effectLst>
              <a:highlight>
                <a:srgbClr val="FFFF00"/>
              </a:highlight>
            </a:endParaRPr>
          </a:p>
        </p:txBody>
      </p:sp>
    </p:spTree>
    <p:extLst>
      <p:ext uri="{BB962C8B-B14F-4D97-AF65-F5344CB8AC3E}">
        <p14:creationId xmlns:p14="http://schemas.microsoft.com/office/powerpoint/2010/main" val="3237011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555812" y="256689"/>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ActionsChains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move_to_element</a:t>
            </a:r>
            <a:r>
              <a:rPr lang="en-US" sz="3200" b="1">
                <a:ln w="0"/>
                <a:solidFill>
                  <a:schemeClr val="accent1"/>
                </a:solidFill>
                <a:effectLst>
                  <a:outerShdw blurRad="38100" dist="25400" dir="5400000" algn="ctr" rotWithShape="0">
                    <a:srgbClr val="6E747A">
                      <a:alpha val="43000"/>
                    </a:srgbClr>
                  </a:outerShdw>
                </a:effectLst>
              </a:rPr>
              <a:t>(</a:t>
            </a:r>
            <a:r>
              <a:rPr lang="en-US" sz="2400" i="1">
                <a:ln w="0"/>
                <a:effectLst>
                  <a:outerShdw blurRad="38100" dist="25400" dir="5400000" algn="ctr" rotWithShape="0">
                    <a:srgbClr val="6E747A">
                      <a:alpha val="43000"/>
                    </a:srgbClr>
                  </a:outerShdw>
                </a:effectLst>
              </a:rPr>
              <a:t>element</a:t>
            </a:r>
            <a:r>
              <a:rPr lang="en-US" sz="3200" b="1">
                <a:ln w="0"/>
                <a:solidFill>
                  <a:schemeClr val="accent1"/>
                </a:solidFill>
                <a:effectLst>
                  <a:outerShdw blurRad="38100" dist="25400" dir="5400000" algn="ctr" rotWithShape="0">
                    <a:srgbClr val="6E747A">
                      <a:alpha val="43000"/>
                    </a:srgbClr>
                  </a:outerShdw>
                </a:effectLst>
              </a:rPr>
              <a:t>)</a:t>
            </a:r>
            <a:endParaRPr lang="en-US" sz="3200">
              <a:ln w="0"/>
            </a:endParaRPr>
          </a:p>
        </p:txBody>
      </p:sp>
      <p:pic>
        <p:nvPicPr>
          <p:cNvPr id="7" name="Picture 6">
            <a:extLst>
              <a:ext uri="{FF2B5EF4-FFF2-40B4-BE49-F238E27FC236}">
                <a16:creationId xmlns:a16="http://schemas.microsoft.com/office/drawing/2014/main" id="{B3F10583-32B1-3207-6387-3140207D9646}"/>
              </a:ext>
            </a:extLst>
          </p:cNvPr>
          <p:cNvPicPr>
            <a:picLocks noChangeAspect="1"/>
          </p:cNvPicPr>
          <p:nvPr/>
        </p:nvPicPr>
        <p:blipFill>
          <a:blip r:embed="rId2"/>
          <a:stretch>
            <a:fillRect/>
          </a:stretch>
        </p:blipFill>
        <p:spPr>
          <a:xfrm>
            <a:off x="361980" y="1010430"/>
            <a:ext cx="6858594" cy="464860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24557471-9C92-2C83-B991-32CE6FF1581C}"/>
              </a:ext>
            </a:extLst>
          </p:cNvPr>
          <p:cNvPicPr>
            <a:picLocks noChangeAspect="1"/>
          </p:cNvPicPr>
          <p:nvPr/>
        </p:nvPicPr>
        <p:blipFill>
          <a:blip r:embed="rId3"/>
          <a:stretch>
            <a:fillRect/>
          </a:stretch>
        </p:blipFill>
        <p:spPr>
          <a:xfrm>
            <a:off x="7440520" y="3334731"/>
            <a:ext cx="4389500" cy="2423370"/>
          </a:xfrm>
          <a:prstGeom prst="rect">
            <a:avLst/>
          </a:prstGeom>
          <a:effectLst>
            <a:outerShdw blurRad="63500" sx="102000" sy="102000" algn="ctr" rotWithShape="0">
              <a:prstClr val="black">
                <a:alpha val="40000"/>
              </a:prstClr>
            </a:outerShdw>
          </a:effectLst>
        </p:spPr>
      </p:pic>
      <p:sp>
        <p:nvSpPr>
          <p:cNvPr id="11" name="Arrow: Right 10">
            <a:extLst>
              <a:ext uri="{FF2B5EF4-FFF2-40B4-BE49-F238E27FC236}">
                <a16:creationId xmlns:a16="http://schemas.microsoft.com/office/drawing/2014/main" id="{8D506C3D-E5B7-66AE-49E2-824E66CA5A0A}"/>
              </a:ext>
            </a:extLst>
          </p:cNvPr>
          <p:cNvSpPr/>
          <p:nvPr/>
        </p:nvSpPr>
        <p:spPr>
          <a:xfrm>
            <a:off x="6892807" y="4667101"/>
            <a:ext cx="437740" cy="238191"/>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377780-605F-5C2F-A281-EEE512603970}"/>
              </a:ext>
            </a:extLst>
          </p:cNvPr>
          <p:cNvSpPr txBox="1"/>
          <p:nvPr/>
        </p:nvSpPr>
        <p:spPr>
          <a:xfrm>
            <a:off x="5715827" y="2604239"/>
            <a:ext cx="2030927"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Mouse function to hover and click</a:t>
            </a:r>
          </a:p>
        </p:txBody>
      </p:sp>
    </p:spTree>
    <p:extLst>
      <p:ext uri="{BB962C8B-B14F-4D97-AF65-F5344CB8AC3E}">
        <p14:creationId xmlns:p14="http://schemas.microsoft.com/office/powerpoint/2010/main" val="930861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851647" y="139137"/>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dragAndDrop</a:t>
            </a:r>
            <a:r>
              <a:rPr lang="en-US" sz="3200" b="1">
                <a:ln w="0"/>
                <a:solidFill>
                  <a:schemeClr val="accent1"/>
                </a:solidFill>
                <a:effectLst>
                  <a:outerShdw blurRad="38100" dist="25400" dir="5400000" algn="ctr" rotWithShape="0">
                    <a:srgbClr val="6E747A">
                      <a:alpha val="43000"/>
                    </a:srgbClr>
                  </a:outerShdw>
                </a:effectLst>
              </a:rPr>
              <a:t>(</a:t>
            </a:r>
            <a:r>
              <a:rPr lang="en-US" sz="2400" i="1">
                <a:ln w="0"/>
                <a:effectLst>
                  <a:outerShdw blurRad="38100" dist="25400" dir="5400000" algn="ctr" rotWithShape="0">
                    <a:srgbClr val="6E747A">
                      <a:alpha val="43000"/>
                    </a:srgbClr>
                  </a:outerShdw>
                </a:effectLst>
              </a:rPr>
              <a:t>element</a:t>
            </a:r>
            <a:r>
              <a:rPr lang="en-US" sz="3200" b="1">
                <a:ln w="0"/>
                <a:solidFill>
                  <a:schemeClr val="accent1"/>
                </a:solidFill>
                <a:effectLst>
                  <a:outerShdw blurRad="38100" dist="25400" dir="5400000" algn="ctr" rotWithShape="0">
                    <a:srgbClr val="6E747A">
                      <a:alpha val="43000"/>
                    </a:srgbClr>
                  </a:outerShdw>
                </a:effectLst>
              </a:rPr>
              <a:t>)</a:t>
            </a:r>
            <a:endParaRPr lang="en-US" sz="3200">
              <a:ln w="0"/>
            </a:endParaRPr>
          </a:p>
        </p:txBody>
      </p:sp>
      <p:pic>
        <p:nvPicPr>
          <p:cNvPr id="13" name="Picture 12">
            <a:extLst>
              <a:ext uri="{FF2B5EF4-FFF2-40B4-BE49-F238E27FC236}">
                <a16:creationId xmlns:a16="http://schemas.microsoft.com/office/drawing/2014/main" id="{05C817E1-6D36-AF32-C1C8-665242921345}"/>
              </a:ext>
            </a:extLst>
          </p:cNvPr>
          <p:cNvPicPr>
            <a:picLocks noChangeAspect="1"/>
          </p:cNvPicPr>
          <p:nvPr/>
        </p:nvPicPr>
        <p:blipFill>
          <a:blip r:embed="rId2"/>
          <a:stretch>
            <a:fillRect/>
          </a:stretch>
        </p:blipFill>
        <p:spPr>
          <a:xfrm>
            <a:off x="377072" y="617675"/>
            <a:ext cx="11189010" cy="5500321"/>
          </a:xfrm>
          <a:prstGeom prst="rect">
            <a:avLst/>
          </a:prstGeom>
        </p:spPr>
      </p:pic>
      <p:sp>
        <p:nvSpPr>
          <p:cNvPr id="14" name="TextBox 13">
            <a:extLst>
              <a:ext uri="{FF2B5EF4-FFF2-40B4-BE49-F238E27FC236}">
                <a16:creationId xmlns:a16="http://schemas.microsoft.com/office/drawing/2014/main" id="{B66B79AB-54B9-9761-959E-92A4B309AC69}"/>
              </a:ext>
            </a:extLst>
          </p:cNvPr>
          <p:cNvSpPr txBox="1"/>
          <p:nvPr/>
        </p:nvSpPr>
        <p:spPr>
          <a:xfrm>
            <a:off x="7403224" y="3968354"/>
            <a:ext cx="2030927"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Both elements </a:t>
            </a:r>
          </a:p>
        </p:txBody>
      </p:sp>
      <p:sp>
        <p:nvSpPr>
          <p:cNvPr id="15" name="TextBox 14">
            <a:extLst>
              <a:ext uri="{FF2B5EF4-FFF2-40B4-BE49-F238E27FC236}">
                <a16:creationId xmlns:a16="http://schemas.microsoft.com/office/drawing/2014/main" id="{9E92E012-512A-FDA8-E76D-F4756514CEDC}"/>
              </a:ext>
            </a:extLst>
          </p:cNvPr>
          <p:cNvSpPr txBox="1"/>
          <p:nvPr/>
        </p:nvSpPr>
        <p:spPr>
          <a:xfrm>
            <a:off x="7607431" y="4818383"/>
            <a:ext cx="3337089"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1</a:t>
            </a:r>
            <a:r>
              <a:rPr lang="en-US" b="1" baseline="30000">
                <a:effectLst>
                  <a:outerShdw blurRad="38100" dist="38100" dir="2700000" algn="tl">
                    <a:srgbClr val="000000">
                      <a:alpha val="43137"/>
                    </a:srgbClr>
                  </a:outerShdw>
                </a:effectLst>
              </a:rPr>
              <a:t>st</a:t>
            </a:r>
            <a:r>
              <a:rPr lang="en-US" b="1">
                <a:effectLst>
                  <a:outerShdw blurRad="38100" dist="38100" dir="2700000" algn="tl">
                    <a:srgbClr val="000000">
                      <a:alpha val="43137"/>
                    </a:srgbClr>
                  </a:outerShdw>
                </a:effectLst>
              </a:rPr>
              <a:t> option: </a:t>
            </a:r>
            <a:r>
              <a:rPr lang="en-US" b="1" err="1">
                <a:effectLst>
                  <a:outerShdw blurRad="38100" dist="38100" dir="2700000" algn="tl">
                    <a:srgbClr val="000000">
                      <a:alpha val="43137"/>
                    </a:srgbClr>
                  </a:outerShdw>
                </a:effectLst>
              </a:rPr>
              <a:t>drag_and_drop</a:t>
            </a:r>
            <a:r>
              <a:rPr lang="en-US" b="1">
                <a:effectLst>
                  <a:outerShdw blurRad="38100" dist="38100" dir="2700000" algn="tl">
                    <a:srgbClr val="000000">
                      <a:alpha val="43137"/>
                    </a:srgbClr>
                  </a:outerShdw>
                </a:effectLst>
              </a:rPr>
              <a:t>(source, target)</a:t>
            </a:r>
          </a:p>
        </p:txBody>
      </p:sp>
      <p:sp>
        <p:nvSpPr>
          <p:cNvPr id="16" name="TextBox 15">
            <a:extLst>
              <a:ext uri="{FF2B5EF4-FFF2-40B4-BE49-F238E27FC236}">
                <a16:creationId xmlns:a16="http://schemas.microsoft.com/office/drawing/2014/main" id="{22A994FA-6C9C-6DA2-1A28-A7434CD1A196}"/>
              </a:ext>
            </a:extLst>
          </p:cNvPr>
          <p:cNvSpPr txBox="1"/>
          <p:nvPr/>
        </p:nvSpPr>
        <p:spPr>
          <a:xfrm>
            <a:off x="2218482" y="6117996"/>
            <a:ext cx="463055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2</a:t>
            </a:r>
            <a:r>
              <a:rPr lang="en-US" b="1" baseline="30000">
                <a:effectLst>
                  <a:outerShdw blurRad="38100" dist="38100" dir="2700000" algn="tl">
                    <a:srgbClr val="000000">
                      <a:alpha val="43137"/>
                    </a:srgbClr>
                  </a:outerShdw>
                </a:effectLst>
              </a:rPr>
              <a:t>nd</a:t>
            </a:r>
            <a:r>
              <a:rPr lang="en-US" b="1">
                <a:effectLst>
                  <a:outerShdw blurRad="38100" dist="38100" dir="2700000" algn="tl">
                    <a:srgbClr val="000000">
                      <a:alpha val="43137"/>
                    </a:srgbClr>
                  </a:outerShdw>
                </a:effectLst>
              </a:rPr>
              <a:t> Option: </a:t>
            </a:r>
            <a:r>
              <a:rPr lang="en-US" b="1" err="1">
                <a:effectLst>
                  <a:outerShdw blurRad="38100" dist="38100" dir="2700000" algn="tl">
                    <a:srgbClr val="000000">
                      <a:alpha val="43137"/>
                    </a:srgbClr>
                  </a:outerShdw>
                </a:effectLst>
              </a:rPr>
              <a:t>Click_and_hold</a:t>
            </a:r>
            <a:r>
              <a:rPr lang="en-US" b="1">
                <a:effectLst>
                  <a:outerShdw blurRad="38100" dist="38100" dir="2700000" algn="tl">
                    <a:srgbClr val="000000">
                      <a:alpha val="43137"/>
                    </a:srgbClr>
                  </a:outerShdw>
                </a:effectLst>
              </a:rPr>
              <a:t>()….</a:t>
            </a:r>
            <a:r>
              <a:rPr lang="en-US" b="1" err="1">
                <a:effectLst>
                  <a:outerShdw blurRad="38100" dist="38100" dir="2700000" algn="tl">
                    <a:srgbClr val="000000">
                      <a:alpha val="43137"/>
                    </a:srgbClr>
                  </a:outerShdw>
                </a:effectLst>
              </a:rPr>
              <a:t>move_to_ele</a:t>
            </a:r>
            <a:r>
              <a:rPr lang="en-US" b="1">
                <a:effectLst>
                  <a:outerShdw blurRad="38100" dist="38100" dir="2700000" algn="tl">
                    <a:srgbClr val="000000">
                      <a:alpha val="43137"/>
                    </a:srgbClr>
                  </a:outerShdw>
                </a:effectLst>
              </a:rPr>
              <a:t>…release()…</a:t>
            </a:r>
          </a:p>
        </p:txBody>
      </p:sp>
    </p:spTree>
    <p:extLst>
      <p:ext uri="{BB962C8B-B14F-4D97-AF65-F5344CB8AC3E}">
        <p14:creationId xmlns:p14="http://schemas.microsoft.com/office/powerpoint/2010/main" val="39813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358219" y="286366"/>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sendkeys</a:t>
            </a:r>
            <a:r>
              <a:rPr lang="en-US" sz="3200" b="1">
                <a:ln w="0"/>
                <a:solidFill>
                  <a:schemeClr val="accent1"/>
                </a:solidFill>
                <a:effectLst>
                  <a:outerShdw blurRad="38100" dist="25400" dir="5400000" algn="ctr" rotWithShape="0">
                    <a:srgbClr val="6E747A">
                      <a:alpha val="43000"/>
                    </a:srgbClr>
                  </a:outerShdw>
                </a:effectLst>
              </a:rPr>
              <a:t> .. Enter an input value</a:t>
            </a:r>
            <a:endParaRPr lang="en-US" sz="3200">
              <a:ln w="0"/>
            </a:endParaRPr>
          </a:p>
        </p:txBody>
      </p:sp>
      <p:cxnSp>
        <p:nvCxnSpPr>
          <p:cNvPr id="7" name="Straight Arrow Connector 6">
            <a:extLst>
              <a:ext uri="{FF2B5EF4-FFF2-40B4-BE49-F238E27FC236}">
                <a16:creationId xmlns:a16="http://schemas.microsoft.com/office/drawing/2014/main" id="{EBAD011F-2642-E0B1-8535-B9B8D3B28013}"/>
              </a:ext>
            </a:extLst>
          </p:cNvPr>
          <p:cNvCxnSpPr/>
          <p:nvPr/>
        </p:nvCxnSpPr>
        <p:spPr>
          <a:xfrm flipV="1">
            <a:off x="7032395" y="4958499"/>
            <a:ext cx="263951" cy="19000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42EA7-262B-F7FB-085A-3D7EC0EC7C82}"/>
              </a:ext>
            </a:extLst>
          </p:cNvPr>
          <p:cNvPicPr>
            <a:picLocks noChangeAspect="1"/>
          </p:cNvPicPr>
          <p:nvPr/>
        </p:nvPicPr>
        <p:blipFill>
          <a:blip r:embed="rId2"/>
          <a:stretch>
            <a:fillRect/>
          </a:stretch>
        </p:blipFill>
        <p:spPr>
          <a:xfrm>
            <a:off x="358219" y="1099120"/>
            <a:ext cx="8625568" cy="4743038"/>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BE269389-0968-26FB-5C3B-4A907332A559}"/>
              </a:ext>
            </a:extLst>
          </p:cNvPr>
          <p:cNvSpPr txBox="1"/>
          <p:nvPr/>
        </p:nvSpPr>
        <p:spPr>
          <a:xfrm>
            <a:off x="4596156" y="4589167"/>
            <a:ext cx="3337089"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Send keys to enter input </a:t>
            </a:r>
            <a:r>
              <a:rPr lang="en-US" b="1" err="1">
                <a:effectLst>
                  <a:outerShdw blurRad="38100" dist="38100" dir="2700000" algn="tl">
                    <a:srgbClr val="000000">
                      <a:alpha val="43137"/>
                    </a:srgbClr>
                  </a:outerShdw>
                </a:effectLst>
              </a:rPr>
              <a:t>vapue</a:t>
            </a:r>
            <a:endParaRPr lang="en-US"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8550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72167" y="144599"/>
            <a:ext cx="10739124" cy="468262"/>
          </a:xfrm>
          <a:effectLst>
            <a:outerShdw blurRad="63500" sx="102000" sy="102000" algn="ctr" rotWithShape="0">
              <a:prstClr val="black">
                <a:alpha val="40000"/>
              </a:prstClr>
            </a:outerShdw>
          </a:effectLst>
        </p:spPr>
        <p:txBody>
          <a:bodyPr>
            <a:noAutofit/>
          </a:bodyPr>
          <a:lstStyle/>
          <a:p>
            <a:r>
              <a:rPr lang="en-US" sz="2800" b="1">
                <a:ln w="0"/>
                <a:solidFill>
                  <a:schemeClr val="accent1"/>
                </a:solidFill>
                <a:effectLst>
                  <a:outerShdw blurRad="38100" dist="25400" dir="5400000" algn="ctr" rotWithShape="0">
                    <a:srgbClr val="6E747A">
                      <a:alpha val="43000"/>
                    </a:srgbClr>
                  </a:outerShdw>
                </a:effectLst>
              </a:rPr>
              <a:t>Wait …. explicitly wait list</a:t>
            </a:r>
            <a:r>
              <a:rPr lang="en-US" sz="2800" b="1">
                <a:ln w="0"/>
                <a:solidFill>
                  <a:schemeClr val="accent1"/>
                </a:solidFill>
                <a:effectLst>
                  <a:outerShdw blurRad="38100" dist="25400" dir="5400000" algn="ctr" rotWithShape="0">
                    <a:srgbClr val="6E747A">
                      <a:alpha val="43000"/>
                    </a:srgbClr>
                  </a:outerShdw>
                </a:effectLst>
                <a:sym typeface="Wingdings" panose="05000000000000000000" pitchFamily="2" charset="2"/>
              </a:rPr>
              <a:t> </a:t>
            </a:r>
            <a:r>
              <a:rPr lang="en-US" sz="2800" b="1" err="1">
                <a:ln w="0"/>
                <a:solidFill>
                  <a:schemeClr val="accent1"/>
                </a:solidFill>
                <a:effectLst>
                  <a:outerShdw blurRad="38100" dist="25400" dir="5400000" algn="ctr" rotWithShape="0">
                    <a:srgbClr val="6E747A">
                      <a:alpha val="43000"/>
                    </a:srgbClr>
                  </a:outerShdw>
                </a:effectLst>
              </a:rPr>
              <a:t>presence_of_all_element</a:t>
            </a:r>
            <a:r>
              <a:rPr lang="en-US" sz="2800" b="1" err="1">
                <a:ln w="0"/>
                <a:solidFill>
                  <a:schemeClr val="accent1"/>
                </a:solidFill>
                <a:effectLst>
                  <a:outerShdw blurRad="38100" dist="25400" dir="5400000" algn="ctr" rotWithShape="0">
                    <a:srgbClr val="6E747A">
                      <a:alpha val="43000"/>
                    </a:srgbClr>
                  </a:outerShdw>
                </a:effectLst>
                <a:highlight>
                  <a:srgbClr val="FFFF00"/>
                </a:highlight>
              </a:rPr>
              <a:t>s</a:t>
            </a:r>
            <a:r>
              <a:rPr lang="en-US" sz="2800" b="1" err="1">
                <a:ln w="0"/>
                <a:solidFill>
                  <a:schemeClr val="accent1"/>
                </a:solidFill>
                <a:effectLst>
                  <a:outerShdw blurRad="38100" dist="25400" dir="5400000" algn="ctr" rotWithShape="0">
                    <a:srgbClr val="6E747A">
                      <a:alpha val="43000"/>
                    </a:srgbClr>
                  </a:outerShdw>
                </a:effectLst>
              </a:rPr>
              <a:t>_located</a:t>
            </a:r>
            <a:r>
              <a:rPr lang="en-US" sz="2800" b="1">
                <a:ln w="0"/>
                <a:solidFill>
                  <a:schemeClr val="accent1"/>
                </a:solidFill>
                <a:effectLst>
                  <a:outerShdw blurRad="38100" dist="25400" dir="5400000" algn="ctr" rotWithShape="0">
                    <a:srgbClr val="6E747A">
                      <a:alpha val="43000"/>
                    </a:srgbClr>
                  </a:outerShdw>
                </a:effectLst>
              </a:rPr>
              <a:t>((</a:t>
            </a:r>
            <a:r>
              <a:rPr lang="en-US" sz="2000" b="1" i="1">
                <a:ln w="0"/>
                <a:effectLst>
                  <a:outerShdw blurRad="38100" dist="25400" dir="5400000" algn="ctr" rotWithShape="0">
                    <a:srgbClr val="6E747A">
                      <a:alpha val="43000"/>
                    </a:srgbClr>
                  </a:outerShdw>
                </a:effectLst>
              </a:rPr>
              <a:t>locator</a:t>
            </a:r>
            <a:r>
              <a:rPr lang="en-US" sz="2800" b="1">
                <a:ln w="0"/>
                <a:solidFill>
                  <a:schemeClr val="accent1"/>
                </a:solidFill>
                <a:effectLst>
                  <a:outerShdw blurRad="38100" dist="25400" dir="5400000" algn="ctr" rotWithShape="0">
                    <a:srgbClr val="6E747A">
                      <a:alpha val="43000"/>
                    </a:srgbClr>
                  </a:outerShdw>
                </a:effectLst>
              </a:rPr>
              <a:t>))</a:t>
            </a:r>
            <a:endParaRPr lang="en-US" sz="2800">
              <a:ln w="0"/>
            </a:endParaRPr>
          </a:p>
        </p:txBody>
      </p:sp>
      <p:sp>
        <p:nvSpPr>
          <p:cNvPr id="19" name="TextBox 18">
            <a:extLst>
              <a:ext uri="{FF2B5EF4-FFF2-40B4-BE49-F238E27FC236}">
                <a16:creationId xmlns:a16="http://schemas.microsoft.com/office/drawing/2014/main" id="{FA7EFA84-4326-8C81-E768-843C7659D50C}"/>
              </a:ext>
            </a:extLst>
          </p:cNvPr>
          <p:cNvSpPr txBox="1"/>
          <p:nvPr/>
        </p:nvSpPr>
        <p:spPr>
          <a:xfrm>
            <a:off x="2860658" y="6490913"/>
            <a:ext cx="3845859" cy="261610"/>
          </a:xfrm>
          <a:prstGeom prst="rect">
            <a:avLst/>
          </a:prstGeom>
          <a:noFill/>
          <a:effectLst>
            <a:outerShdw blurRad="63500" sx="102000" sy="102000" algn="ctr" rotWithShape="0">
              <a:prstClr val="black">
                <a:alpha val="40000"/>
              </a:prstClr>
            </a:outerShdw>
          </a:effectLst>
        </p:spPr>
        <p:txBody>
          <a:bodyPr wrap="square">
            <a:spAutoFit/>
          </a:bodyPr>
          <a:lstStyle/>
          <a:p>
            <a:r>
              <a:rPr lang="en-US" sz="1100">
                <a:solidFill>
                  <a:schemeClr val="bg1">
                    <a:lumMod val="50000"/>
                  </a:schemeClr>
                </a:solidFill>
              </a:rPr>
              <a:t>Video: </a:t>
            </a:r>
            <a:r>
              <a:rPr lang="en-US" sz="1100">
                <a:solidFill>
                  <a:srgbClr val="0563C1"/>
                </a:solidFill>
              </a:rPr>
              <a:t>https://youtu.be/iOpGGW__oz4?si=1Ks2O783GsjNAy3S</a:t>
            </a:r>
            <a:endParaRPr lang="en-US" sz="1100">
              <a:solidFill>
                <a:schemeClr val="bg1">
                  <a:lumMod val="50000"/>
                </a:schemeClr>
              </a:solidFill>
            </a:endParaRPr>
          </a:p>
        </p:txBody>
      </p:sp>
      <p:pic>
        <p:nvPicPr>
          <p:cNvPr id="3" name="Picture 2">
            <a:extLst>
              <a:ext uri="{FF2B5EF4-FFF2-40B4-BE49-F238E27FC236}">
                <a16:creationId xmlns:a16="http://schemas.microsoft.com/office/drawing/2014/main" id="{93A76F5C-AC74-B870-D597-DF112ECA009F}"/>
              </a:ext>
            </a:extLst>
          </p:cNvPr>
          <p:cNvPicPr>
            <a:picLocks noChangeAspect="1"/>
          </p:cNvPicPr>
          <p:nvPr/>
        </p:nvPicPr>
        <p:blipFill>
          <a:blip r:embed="rId2"/>
          <a:stretch>
            <a:fillRect/>
          </a:stretch>
        </p:blipFill>
        <p:spPr>
          <a:xfrm>
            <a:off x="0" y="780892"/>
            <a:ext cx="2310673" cy="2372018"/>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681DA75F-A4B9-9F4E-8FE8-786B6661BC40}"/>
              </a:ext>
            </a:extLst>
          </p:cNvPr>
          <p:cNvSpPr txBox="1"/>
          <p:nvPr/>
        </p:nvSpPr>
        <p:spPr>
          <a:xfrm>
            <a:off x="3154168" y="1047153"/>
            <a:ext cx="4573408" cy="95410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400"/>
              <a:t>Explicitly wait examples:</a:t>
            </a:r>
          </a:p>
          <a:p>
            <a:pPr marL="342900" indent="-342900">
              <a:buFont typeface="+mj-lt"/>
              <a:buAutoNum type="arabicPeriod"/>
            </a:pPr>
            <a:r>
              <a:rPr lang="en-US" sz="1400" err="1"/>
              <a:t>WebDriverWait</a:t>
            </a:r>
            <a:r>
              <a:rPr lang="en-US" sz="1400"/>
              <a:t>: max time to wait</a:t>
            </a:r>
          </a:p>
          <a:p>
            <a:pPr marL="342900" indent="-342900">
              <a:buFont typeface="+mj-lt"/>
              <a:buAutoNum type="arabicPeriod"/>
            </a:pPr>
            <a:r>
              <a:rPr lang="en-US" sz="1400" err="1"/>
              <a:t>wait.until</a:t>
            </a:r>
            <a:r>
              <a:rPr lang="en-US" sz="1400"/>
              <a:t>(expected </a:t>
            </a:r>
            <a:r>
              <a:rPr lang="en-US" sz="1400" err="1"/>
              <a:t>cond</a:t>
            </a:r>
            <a:r>
              <a:rPr lang="en-US" sz="1400"/>
              <a:t> is met)</a:t>
            </a:r>
          </a:p>
          <a:p>
            <a:pPr marL="342900" indent="-342900">
              <a:buFont typeface="+mj-lt"/>
              <a:buAutoNum type="arabicPeriod"/>
            </a:pPr>
            <a:r>
              <a:rPr lang="en-US" sz="1400" err="1"/>
              <a:t>wait.unit</a:t>
            </a:r>
            <a:r>
              <a:rPr lang="en-US" sz="1400"/>
              <a:t>(</a:t>
            </a:r>
            <a:r>
              <a:rPr lang="en-US" sz="1400" err="1"/>
              <a:t>presence_of_all_elements_located</a:t>
            </a:r>
            <a:r>
              <a:rPr lang="en-US" sz="1400"/>
              <a:t>())</a:t>
            </a:r>
          </a:p>
        </p:txBody>
      </p:sp>
      <p:pic>
        <p:nvPicPr>
          <p:cNvPr id="4" name="Picture 3">
            <a:extLst>
              <a:ext uri="{FF2B5EF4-FFF2-40B4-BE49-F238E27FC236}">
                <a16:creationId xmlns:a16="http://schemas.microsoft.com/office/drawing/2014/main" id="{F0E8D1AE-EDA2-74D4-14F9-0D42A4E931F8}"/>
              </a:ext>
            </a:extLst>
          </p:cNvPr>
          <p:cNvPicPr>
            <a:picLocks noChangeAspect="1"/>
          </p:cNvPicPr>
          <p:nvPr/>
        </p:nvPicPr>
        <p:blipFill>
          <a:blip r:embed="rId3"/>
          <a:stretch>
            <a:fillRect/>
          </a:stretch>
        </p:blipFill>
        <p:spPr>
          <a:xfrm>
            <a:off x="2559244" y="2572101"/>
            <a:ext cx="9113509" cy="1202040"/>
          </a:xfrm>
          <a:prstGeom prst="rect">
            <a:avLst/>
          </a:prstGeom>
        </p:spPr>
      </p:pic>
      <p:sp>
        <p:nvSpPr>
          <p:cNvPr id="2" name="Rectangle 1">
            <a:extLst>
              <a:ext uri="{FF2B5EF4-FFF2-40B4-BE49-F238E27FC236}">
                <a16:creationId xmlns:a16="http://schemas.microsoft.com/office/drawing/2014/main" id="{B15F7A66-4655-577D-1ED2-6266B4CB9EFD}"/>
              </a:ext>
            </a:extLst>
          </p:cNvPr>
          <p:cNvSpPr/>
          <p:nvPr/>
        </p:nvSpPr>
        <p:spPr>
          <a:xfrm>
            <a:off x="3846769" y="2794088"/>
            <a:ext cx="4248360"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68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72167" y="144599"/>
            <a:ext cx="10739124" cy="468262"/>
          </a:xfrm>
          <a:effectLst>
            <a:outerShdw blurRad="63500" sx="102000" sy="102000" algn="ctr" rotWithShape="0">
              <a:prstClr val="black">
                <a:alpha val="40000"/>
              </a:prstClr>
            </a:outerShdw>
          </a:effectLst>
        </p:spPr>
        <p:txBody>
          <a:bodyPr>
            <a:noAutofit/>
          </a:bodyPr>
          <a:lstStyle/>
          <a:p>
            <a:r>
              <a:rPr lang="en-US" sz="2800" b="1">
                <a:ln w="0"/>
                <a:solidFill>
                  <a:schemeClr val="accent1"/>
                </a:solidFill>
                <a:effectLst>
                  <a:outerShdw blurRad="38100" dist="25400" dir="5400000" algn="ctr" rotWithShape="0">
                    <a:srgbClr val="6E747A">
                      <a:alpha val="43000"/>
                    </a:srgbClr>
                  </a:outerShdw>
                </a:effectLst>
              </a:rPr>
              <a:t>Wait …. explicitly wait </a:t>
            </a:r>
            <a:r>
              <a:rPr lang="en-US" sz="2800" b="1">
                <a:ln w="0"/>
                <a:solidFill>
                  <a:schemeClr val="accent1"/>
                </a:solidFill>
                <a:effectLst>
                  <a:outerShdw blurRad="38100" dist="25400" dir="5400000" algn="ctr" rotWithShape="0">
                    <a:srgbClr val="6E747A">
                      <a:alpha val="43000"/>
                    </a:srgbClr>
                  </a:outerShdw>
                </a:effectLst>
                <a:sym typeface="Wingdings" panose="05000000000000000000" pitchFamily="2" charset="2"/>
              </a:rPr>
              <a:t> </a:t>
            </a:r>
            <a:r>
              <a:rPr lang="en-US" sz="2800" b="1" err="1">
                <a:ln w="0"/>
                <a:solidFill>
                  <a:schemeClr val="accent1"/>
                </a:solidFill>
                <a:effectLst>
                  <a:outerShdw blurRad="38100" dist="25400" dir="5400000" algn="ctr" rotWithShape="0">
                    <a:srgbClr val="6E747A">
                      <a:alpha val="43000"/>
                    </a:srgbClr>
                  </a:outerShdw>
                </a:effectLst>
              </a:rPr>
              <a:t>presence_of_element_located</a:t>
            </a:r>
            <a:r>
              <a:rPr lang="en-US" sz="2800" b="1">
                <a:ln w="0"/>
                <a:solidFill>
                  <a:schemeClr val="accent1"/>
                </a:solidFill>
                <a:effectLst>
                  <a:outerShdw blurRad="38100" dist="25400" dir="5400000" algn="ctr" rotWithShape="0">
                    <a:srgbClr val="6E747A">
                      <a:alpha val="43000"/>
                    </a:srgbClr>
                  </a:outerShdw>
                </a:effectLst>
              </a:rPr>
              <a:t>((</a:t>
            </a:r>
            <a:r>
              <a:rPr lang="en-US" sz="2000" b="1" i="1">
                <a:ln w="0"/>
                <a:effectLst>
                  <a:outerShdw blurRad="38100" dist="25400" dir="5400000" algn="ctr" rotWithShape="0">
                    <a:srgbClr val="6E747A">
                      <a:alpha val="43000"/>
                    </a:srgbClr>
                  </a:outerShdw>
                </a:effectLst>
              </a:rPr>
              <a:t>locator</a:t>
            </a:r>
            <a:r>
              <a:rPr lang="en-US" sz="2800" b="1">
                <a:ln w="0"/>
                <a:solidFill>
                  <a:schemeClr val="accent1"/>
                </a:solidFill>
                <a:effectLst>
                  <a:outerShdw blurRad="38100" dist="25400" dir="5400000" algn="ctr" rotWithShape="0">
                    <a:srgbClr val="6E747A">
                      <a:alpha val="43000"/>
                    </a:srgbClr>
                  </a:outerShdw>
                </a:effectLst>
              </a:rPr>
              <a:t>))</a:t>
            </a:r>
            <a:endParaRPr lang="en-US" sz="2800">
              <a:ln w="0"/>
            </a:endParaRPr>
          </a:p>
        </p:txBody>
      </p:sp>
      <p:sp>
        <p:nvSpPr>
          <p:cNvPr id="19" name="TextBox 18">
            <a:extLst>
              <a:ext uri="{FF2B5EF4-FFF2-40B4-BE49-F238E27FC236}">
                <a16:creationId xmlns:a16="http://schemas.microsoft.com/office/drawing/2014/main" id="{FA7EFA84-4326-8C81-E768-843C7659D50C}"/>
              </a:ext>
            </a:extLst>
          </p:cNvPr>
          <p:cNvSpPr txBox="1"/>
          <p:nvPr/>
        </p:nvSpPr>
        <p:spPr>
          <a:xfrm>
            <a:off x="2860658" y="6490913"/>
            <a:ext cx="3845859" cy="261610"/>
          </a:xfrm>
          <a:prstGeom prst="rect">
            <a:avLst/>
          </a:prstGeom>
          <a:noFill/>
          <a:effectLst>
            <a:outerShdw blurRad="63500" sx="102000" sy="102000" algn="ctr" rotWithShape="0">
              <a:prstClr val="black">
                <a:alpha val="40000"/>
              </a:prstClr>
            </a:outerShdw>
          </a:effectLst>
        </p:spPr>
        <p:txBody>
          <a:bodyPr wrap="square">
            <a:spAutoFit/>
          </a:bodyPr>
          <a:lstStyle/>
          <a:p>
            <a:r>
              <a:rPr lang="en-US" sz="1100">
                <a:solidFill>
                  <a:schemeClr val="bg1">
                    <a:lumMod val="50000"/>
                  </a:schemeClr>
                </a:solidFill>
              </a:rPr>
              <a:t>Video: </a:t>
            </a:r>
            <a:r>
              <a:rPr lang="en-US" sz="1100">
                <a:solidFill>
                  <a:srgbClr val="0563C1"/>
                </a:solidFill>
              </a:rPr>
              <a:t>https://youtu.be/iOpGGW__oz4?si=1Ks2O783GsjNAy3S</a:t>
            </a:r>
            <a:endParaRPr lang="en-US" sz="1100">
              <a:solidFill>
                <a:schemeClr val="bg1">
                  <a:lumMod val="50000"/>
                </a:schemeClr>
              </a:solidFill>
            </a:endParaRPr>
          </a:p>
        </p:txBody>
      </p:sp>
      <p:pic>
        <p:nvPicPr>
          <p:cNvPr id="3" name="Picture 2">
            <a:extLst>
              <a:ext uri="{FF2B5EF4-FFF2-40B4-BE49-F238E27FC236}">
                <a16:creationId xmlns:a16="http://schemas.microsoft.com/office/drawing/2014/main" id="{93A76F5C-AC74-B870-D597-DF112ECA009F}"/>
              </a:ext>
            </a:extLst>
          </p:cNvPr>
          <p:cNvPicPr>
            <a:picLocks noChangeAspect="1"/>
          </p:cNvPicPr>
          <p:nvPr/>
        </p:nvPicPr>
        <p:blipFill>
          <a:blip r:embed="rId2"/>
          <a:stretch>
            <a:fillRect/>
          </a:stretch>
        </p:blipFill>
        <p:spPr>
          <a:xfrm>
            <a:off x="0" y="780892"/>
            <a:ext cx="2310673" cy="237201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A33D769D-AAA4-E568-294C-072756BCD165}"/>
              </a:ext>
            </a:extLst>
          </p:cNvPr>
          <p:cNvPicPr>
            <a:picLocks noChangeAspect="1"/>
          </p:cNvPicPr>
          <p:nvPr/>
        </p:nvPicPr>
        <p:blipFill>
          <a:blip r:embed="rId3"/>
          <a:stretch>
            <a:fillRect/>
          </a:stretch>
        </p:blipFill>
        <p:spPr>
          <a:xfrm>
            <a:off x="2696040" y="2368495"/>
            <a:ext cx="7010301" cy="3790694"/>
          </a:xfrm>
          <a:prstGeom prst="rect">
            <a:avLst/>
          </a:prstGeom>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437F03C7-D776-CFF4-5359-A29227BAB14C}"/>
              </a:ext>
            </a:extLst>
          </p:cNvPr>
          <p:cNvSpPr/>
          <p:nvPr/>
        </p:nvSpPr>
        <p:spPr>
          <a:xfrm>
            <a:off x="5729987" y="3157390"/>
            <a:ext cx="3269229"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C0F7D9-99C0-AF5D-DA92-36B97E1557C5}"/>
              </a:ext>
            </a:extLst>
          </p:cNvPr>
          <p:cNvSpPr/>
          <p:nvPr/>
        </p:nvSpPr>
        <p:spPr>
          <a:xfrm>
            <a:off x="2696040" y="4757592"/>
            <a:ext cx="3849737" cy="165847"/>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4B762D-877B-8E23-0D19-7CAE3549E5CB}"/>
              </a:ext>
            </a:extLst>
          </p:cNvPr>
          <p:cNvSpPr/>
          <p:nvPr/>
        </p:nvSpPr>
        <p:spPr>
          <a:xfrm>
            <a:off x="3739824" y="5310142"/>
            <a:ext cx="5966517"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C27AB19-D595-92E7-670E-AEE778DF2464}"/>
              </a:ext>
            </a:extLst>
          </p:cNvPr>
          <p:cNvPicPr>
            <a:picLocks noChangeAspect="1"/>
          </p:cNvPicPr>
          <p:nvPr/>
        </p:nvPicPr>
        <p:blipFill>
          <a:blip r:embed="rId4"/>
          <a:stretch>
            <a:fillRect/>
          </a:stretch>
        </p:blipFill>
        <p:spPr>
          <a:xfrm>
            <a:off x="7364601" y="4188333"/>
            <a:ext cx="3777824" cy="747527"/>
          </a:xfrm>
          <a:prstGeom prst="rect">
            <a:avLst/>
          </a:prstGeom>
          <a:effectLst>
            <a:outerShdw blurRad="63500" sx="102000" sy="102000" algn="ctr" rotWithShape="0">
              <a:prstClr val="black">
                <a:alpha val="40000"/>
              </a:prstClr>
            </a:outerShdw>
          </a:effectLst>
        </p:spPr>
      </p:pic>
      <p:sp>
        <p:nvSpPr>
          <p:cNvPr id="13" name="Rectangle 12">
            <a:extLst>
              <a:ext uri="{FF2B5EF4-FFF2-40B4-BE49-F238E27FC236}">
                <a16:creationId xmlns:a16="http://schemas.microsoft.com/office/drawing/2014/main" id="{10DF420A-C66A-7DF5-08BA-9D975930C8BC}"/>
              </a:ext>
            </a:extLst>
          </p:cNvPr>
          <p:cNvSpPr/>
          <p:nvPr/>
        </p:nvSpPr>
        <p:spPr>
          <a:xfrm>
            <a:off x="2573295" y="4550367"/>
            <a:ext cx="3849737" cy="165847"/>
          </a:xfrm>
          <a:prstGeom prst="rect">
            <a:avLst/>
          </a:prstGeom>
          <a:noFill/>
          <a:ln w="28575">
            <a:solidFill>
              <a:schemeClr val="accent2">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1DA75F-A4B9-9F4E-8FE8-786B6661BC40}"/>
              </a:ext>
            </a:extLst>
          </p:cNvPr>
          <p:cNvSpPr txBox="1"/>
          <p:nvPr/>
        </p:nvSpPr>
        <p:spPr>
          <a:xfrm>
            <a:off x="3154168" y="1047153"/>
            <a:ext cx="4573408" cy="95410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400"/>
              <a:t>Explicitly wait examples:</a:t>
            </a:r>
          </a:p>
          <a:p>
            <a:pPr marL="342900" indent="-342900">
              <a:buFont typeface="+mj-lt"/>
              <a:buAutoNum type="arabicPeriod"/>
            </a:pPr>
            <a:r>
              <a:rPr lang="en-US" sz="1400" err="1"/>
              <a:t>WebDriverWait</a:t>
            </a:r>
            <a:r>
              <a:rPr lang="en-US" sz="1400"/>
              <a:t>: max time to wait</a:t>
            </a:r>
          </a:p>
          <a:p>
            <a:pPr marL="342900" indent="-342900">
              <a:buFont typeface="+mj-lt"/>
              <a:buAutoNum type="arabicPeriod"/>
            </a:pPr>
            <a:r>
              <a:rPr lang="en-US" sz="1400" err="1"/>
              <a:t>wait.until</a:t>
            </a:r>
            <a:r>
              <a:rPr lang="en-US" sz="1400"/>
              <a:t>(expected </a:t>
            </a:r>
            <a:r>
              <a:rPr lang="en-US" sz="1400" err="1"/>
              <a:t>cond</a:t>
            </a:r>
            <a:r>
              <a:rPr lang="en-US" sz="1400"/>
              <a:t> is met)</a:t>
            </a:r>
          </a:p>
          <a:p>
            <a:pPr marL="342900" indent="-342900">
              <a:buFont typeface="+mj-lt"/>
              <a:buAutoNum type="arabicPeriod"/>
            </a:pPr>
            <a:r>
              <a:rPr lang="en-US" sz="1400" err="1"/>
              <a:t>wait.unit</a:t>
            </a:r>
            <a:r>
              <a:rPr lang="en-US" sz="1400"/>
              <a:t>(</a:t>
            </a:r>
            <a:r>
              <a:rPr lang="en-US" sz="1400" err="1"/>
              <a:t>presence_of_element_located</a:t>
            </a:r>
            <a:r>
              <a:rPr lang="en-US" sz="1400"/>
              <a:t>())</a:t>
            </a:r>
          </a:p>
        </p:txBody>
      </p:sp>
      <p:pic>
        <p:nvPicPr>
          <p:cNvPr id="4" name="Picture 3">
            <a:extLst>
              <a:ext uri="{FF2B5EF4-FFF2-40B4-BE49-F238E27FC236}">
                <a16:creationId xmlns:a16="http://schemas.microsoft.com/office/drawing/2014/main" id="{F0E8D1AE-EDA2-74D4-14F9-0D42A4E931F8}"/>
              </a:ext>
            </a:extLst>
          </p:cNvPr>
          <p:cNvPicPr>
            <a:picLocks noChangeAspect="1"/>
          </p:cNvPicPr>
          <p:nvPr/>
        </p:nvPicPr>
        <p:blipFill>
          <a:blip r:embed="rId5"/>
          <a:stretch>
            <a:fillRect/>
          </a:stretch>
        </p:blipFill>
        <p:spPr>
          <a:xfrm>
            <a:off x="6423032" y="832519"/>
            <a:ext cx="6496753" cy="856899"/>
          </a:xfrm>
          <a:prstGeom prst="rect">
            <a:avLst/>
          </a:prstGeom>
        </p:spPr>
      </p:pic>
    </p:spTree>
    <p:extLst>
      <p:ext uri="{BB962C8B-B14F-4D97-AF65-F5344CB8AC3E}">
        <p14:creationId xmlns:p14="http://schemas.microsoft.com/office/powerpoint/2010/main" val="15974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AF7E-20D7-EE1E-372E-4DADBCC36C65}"/>
              </a:ext>
            </a:extLst>
          </p:cNvPr>
          <p:cNvSpPr>
            <a:spLocks noGrp="1"/>
          </p:cNvSpPr>
          <p:nvPr>
            <p:ph type="title"/>
          </p:nvPr>
        </p:nvSpPr>
        <p:spPr>
          <a:xfrm>
            <a:off x="684571" y="561890"/>
            <a:ext cx="4648199" cy="319768"/>
          </a:xfrm>
        </p:spPr>
        <p:txBody>
          <a:bodyPr>
            <a:noAutofit/>
          </a:bodyPr>
          <a:lstStyle/>
          <a:p>
            <a:r>
              <a:rPr lang="en-US" sz="3200"/>
              <a:t>Convert string to a List[] using </a:t>
            </a:r>
            <a:r>
              <a:rPr lang="en-US" sz="3200" b="1">
                <a:ln w="0"/>
                <a:solidFill>
                  <a:schemeClr val="accent1"/>
                </a:solidFill>
                <a:effectLst>
                  <a:outerShdw blurRad="38100" dist="25400" dir="5400000" algn="ctr" rotWithShape="0">
                    <a:srgbClr val="6E747A">
                      <a:alpha val="43000"/>
                    </a:srgbClr>
                  </a:outerShdw>
                </a:effectLst>
              </a:rPr>
              <a:t>split()</a:t>
            </a:r>
            <a:endParaRPr lang="en-US" sz="3200" b="1"/>
          </a:p>
        </p:txBody>
      </p:sp>
      <p:pic>
        <p:nvPicPr>
          <p:cNvPr id="5" name="Content Placeholder 4">
            <a:extLst>
              <a:ext uri="{FF2B5EF4-FFF2-40B4-BE49-F238E27FC236}">
                <a16:creationId xmlns:a16="http://schemas.microsoft.com/office/drawing/2014/main" id="{4738F2F8-F2E2-87E6-883E-EF888CCEFF48}"/>
              </a:ext>
            </a:extLst>
          </p:cNvPr>
          <p:cNvPicPr>
            <a:picLocks noGrp="1" noChangeAspect="1"/>
          </p:cNvPicPr>
          <p:nvPr>
            <p:ph idx="1"/>
          </p:nvPr>
        </p:nvPicPr>
        <p:blipFill>
          <a:blip r:embed="rId2"/>
          <a:stretch>
            <a:fillRect/>
          </a:stretch>
        </p:blipFill>
        <p:spPr>
          <a:xfrm>
            <a:off x="7344698" y="135970"/>
            <a:ext cx="2949675" cy="1100271"/>
          </a:xfrm>
        </p:spPr>
      </p:pic>
      <p:pic>
        <p:nvPicPr>
          <p:cNvPr id="7" name="Picture 6">
            <a:extLst>
              <a:ext uri="{FF2B5EF4-FFF2-40B4-BE49-F238E27FC236}">
                <a16:creationId xmlns:a16="http://schemas.microsoft.com/office/drawing/2014/main" id="{F56DFA97-8121-A58C-DA63-A5FE35B91C28}"/>
              </a:ext>
            </a:extLst>
          </p:cNvPr>
          <p:cNvPicPr>
            <a:picLocks noChangeAspect="1"/>
          </p:cNvPicPr>
          <p:nvPr/>
        </p:nvPicPr>
        <p:blipFill>
          <a:blip r:embed="rId3"/>
          <a:stretch>
            <a:fillRect/>
          </a:stretch>
        </p:blipFill>
        <p:spPr>
          <a:xfrm>
            <a:off x="2757948" y="2070276"/>
            <a:ext cx="8019789" cy="1100270"/>
          </a:xfrm>
          <a:prstGeom prst="rect">
            <a:avLst/>
          </a:prstGeom>
        </p:spPr>
      </p:pic>
      <p:sp>
        <p:nvSpPr>
          <p:cNvPr id="10" name="TextBox 9">
            <a:extLst>
              <a:ext uri="{FF2B5EF4-FFF2-40B4-BE49-F238E27FC236}">
                <a16:creationId xmlns:a16="http://schemas.microsoft.com/office/drawing/2014/main" id="{5E2FE4AF-268C-0B88-91B2-FBAF71BAC8DE}"/>
              </a:ext>
            </a:extLst>
          </p:cNvPr>
          <p:cNvSpPr txBox="1"/>
          <p:nvPr/>
        </p:nvSpPr>
        <p:spPr>
          <a:xfrm>
            <a:off x="796415" y="2271252"/>
            <a:ext cx="1260528" cy="307777"/>
          </a:xfrm>
          <a:prstGeom prst="rect">
            <a:avLst/>
          </a:prstGeom>
          <a:noFill/>
        </p:spPr>
        <p:txBody>
          <a:bodyPr wrap="square" rtlCol="0">
            <a:spAutoFit/>
          </a:bodyPr>
          <a:lstStyle/>
          <a:p>
            <a:r>
              <a:rPr lang="en-US" sz="1400" i="1" err="1"/>
              <a:t>varList</a:t>
            </a:r>
            <a:r>
              <a:rPr lang="en-US" sz="1400" err="1"/>
              <a:t>.split</a:t>
            </a:r>
            <a:r>
              <a:rPr lang="en-US" sz="1400"/>
              <a:t>()</a:t>
            </a:r>
          </a:p>
        </p:txBody>
      </p:sp>
      <p:sp>
        <p:nvSpPr>
          <p:cNvPr id="11" name="TextBox 10">
            <a:extLst>
              <a:ext uri="{FF2B5EF4-FFF2-40B4-BE49-F238E27FC236}">
                <a16:creationId xmlns:a16="http://schemas.microsoft.com/office/drawing/2014/main" id="{AFAB481F-678F-E148-49E7-CA42452A80D6}"/>
              </a:ext>
            </a:extLst>
          </p:cNvPr>
          <p:cNvSpPr txBox="1"/>
          <p:nvPr/>
        </p:nvSpPr>
        <p:spPr>
          <a:xfrm>
            <a:off x="796414" y="4288391"/>
            <a:ext cx="1356851" cy="307777"/>
          </a:xfrm>
          <a:prstGeom prst="rect">
            <a:avLst/>
          </a:prstGeom>
          <a:noFill/>
        </p:spPr>
        <p:txBody>
          <a:bodyPr wrap="square" rtlCol="0">
            <a:spAutoFit/>
          </a:bodyPr>
          <a:lstStyle/>
          <a:p>
            <a:r>
              <a:rPr lang="en-US" sz="1400" i="1" err="1"/>
              <a:t>varList</a:t>
            </a:r>
            <a:r>
              <a:rPr lang="en-US" sz="1400" err="1"/>
              <a:t>.split</a:t>
            </a:r>
            <a:r>
              <a:rPr lang="en-US" sz="1400"/>
              <a:t>(“,”)</a:t>
            </a:r>
          </a:p>
        </p:txBody>
      </p:sp>
      <p:pic>
        <p:nvPicPr>
          <p:cNvPr id="13" name="Picture 12">
            <a:extLst>
              <a:ext uri="{FF2B5EF4-FFF2-40B4-BE49-F238E27FC236}">
                <a16:creationId xmlns:a16="http://schemas.microsoft.com/office/drawing/2014/main" id="{D25B5F68-47BC-5F1E-B4A0-9F2663BC3A39}"/>
              </a:ext>
            </a:extLst>
          </p:cNvPr>
          <p:cNvPicPr>
            <a:picLocks noChangeAspect="1"/>
          </p:cNvPicPr>
          <p:nvPr/>
        </p:nvPicPr>
        <p:blipFill>
          <a:blip r:embed="rId4"/>
          <a:stretch>
            <a:fillRect/>
          </a:stretch>
        </p:blipFill>
        <p:spPr>
          <a:xfrm>
            <a:off x="2718429" y="3649999"/>
            <a:ext cx="8081472" cy="2033046"/>
          </a:xfrm>
          <a:prstGeom prst="rect">
            <a:avLst/>
          </a:prstGeom>
        </p:spPr>
      </p:pic>
    </p:spTree>
    <p:extLst>
      <p:ext uri="{BB962C8B-B14F-4D97-AF65-F5344CB8AC3E}">
        <p14:creationId xmlns:p14="http://schemas.microsoft.com/office/powerpoint/2010/main" val="2153834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6608-A67B-D543-8DFE-79CEA8FCEF85}"/>
              </a:ext>
            </a:extLst>
          </p:cNvPr>
          <p:cNvSpPr>
            <a:spLocks noGrp="1"/>
          </p:cNvSpPr>
          <p:nvPr>
            <p:ph type="title"/>
          </p:nvPr>
        </p:nvSpPr>
        <p:spPr>
          <a:xfrm>
            <a:off x="591620" y="241836"/>
            <a:ext cx="10001036" cy="315912"/>
          </a:xfrm>
        </p:spPr>
        <p:txBody>
          <a:bodyPr>
            <a:normAutofit fontScale="90000"/>
          </a:bodyPr>
          <a:lstStyle/>
          <a:p>
            <a:r>
              <a:rPr lang="en-US"/>
              <a:t>Read Excel – </a:t>
            </a:r>
            <a:r>
              <a:rPr lang="en-US" b="1" err="1">
                <a:ln w="0"/>
                <a:solidFill>
                  <a:schemeClr val="accent1"/>
                </a:solidFill>
                <a:effectLst>
                  <a:outerShdw blurRad="38100" dist="38100" dir="2700000" algn="tl">
                    <a:srgbClr val="000000">
                      <a:alpha val="43137"/>
                    </a:srgbClr>
                  </a:outerShdw>
                </a:effectLst>
              </a:rPr>
              <a:t>xlrd</a:t>
            </a:r>
            <a:r>
              <a:rPr lang="en-US"/>
              <a:t> package: pip install </a:t>
            </a:r>
            <a:r>
              <a:rPr lang="en-US" err="1"/>
              <a:t>xlrd</a:t>
            </a:r>
            <a:endParaRPr lang="en-US"/>
          </a:p>
        </p:txBody>
      </p:sp>
      <p:pic>
        <p:nvPicPr>
          <p:cNvPr id="5" name="Picture 4">
            <a:extLst>
              <a:ext uri="{FF2B5EF4-FFF2-40B4-BE49-F238E27FC236}">
                <a16:creationId xmlns:a16="http://schemas.microsoft.com/office/drawing/2014/main" id="{7DDD1D2E-DDDD-16D6-58BC-FD58A33FF133}"/>
              </a:ext>
            </a:extLst>
          </p:cNvPr>
          <p:cNvPicPr>
            <a:picLocks noChangeAspect="1"/>
          </p:cNvPicPr>
          <p:nvPr/>
        </p:nvPicPr>
        <p:blipFill>
          <a:blip r:embed="rId2"/>
          <a:stretch>
            <a:fillRect/>
          </a:stretch>
        </p:blipFill>
        <p:spPr>
          <a:xfrm>
            <a:off x="1931685" y="918779"/>
            <a:ext cx="5811303" cy="4436935"/>
          </a:xfrm>
          <a:prstGeom prst="rect">
            <a:avLst/>
          </a:prstGeom>
        </p:spPr>
      </p:pic>
    </p:spTree>
    <p:extLst>
      <p:ext uri="{BB962C8B-B14F-4D97-AF65-F5344CB8AC3E}">
        <p14:creationId xmlns:p14="http://schemas.microsoft.com/office/powerpoint/2010/main" val="2154036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9398-4AAC-2B99-5263-34AB508C1853}"/>
              </a:ext>
            </a:extLst>
          </p:cNvPr>
          <p:cNvSpPr>
            <a:spLocks noGrp="1"/>
          </p:cNvSpPr>
          <p:nvPr>
            <p:ph type="title"/>
          </p:nvPr>
        </p:nvSpPr>
        <p:spPr>
          <a:xfrm>
            <a:off x="365589" y="169916"/>
            <a:ext cx="8346897" cy="333517"/>
          </a:xfrm>
          <a:effectLst>
            <a:outerShdw blurRad="63500" sx="102000" sy="102000" algn="ctr" rotWithShape="0">
              <a:prstClr val="black">
                <a:alpha val="40000"/>
              </a:prstClr>
            </a:outerShdw>
          </a:effectLst>
        </p:spPr>
        <p:txBody>
          <a:bodyPr>
            <a:normAutofit fontScale="90000"/>
          </a:bodyPr>
          <a:lstStyle/>
          <a:p>
            <a:r>
              <a:rPr lang="en-US"/>
              <a:t>Data Driven – </a:t>
            </a:r>
            <a:r>
              <a:rPr lang="en-US" b="1">
                <a:ln w="0"/>
                <a:solidFill>
                  <a:schemeClr val="accent1"/>
                </a:solidFill>
                <a:effectLst>
                  <a:outerShdw blurRad="38100" dist="25400" dir="5400000" algn="ctr" rotWithShape="0">
                    <a:srgbClr val="6E747A">
                      <a:alpha val="43000"/>
                    </a:srgbClr>
                  </a:outerShdw>
                </a:effectLst>
              </a:rPr>
              <a:t>Read Excel </a:t>
            </a:r>
            <a:r>
              <a:rPr lang="en-US"/>
              <a:t>in Python</a:t>
            </a:r>
          </a:p>
        </p:txBody>
      </p:sp>
      <p:pic>
        <p:nvPicPr>
          <p:cNvPr id="5" name="Picture 4">
            <a:extLst>
              <a:ext uri="{FF2B5EF4-FFF2-40B4-BE49-F238E27FC236}">
                <a16:creationId xmlns:a16="http://schemas.microsoft.com/office/drawing/2014/main" id="{362E9C63-D731-D37E-2AF3-B901FCD87216}"/>
              </a:ext>
            </a:extLst>
          </p:cNvPr>
          <p:cNvPicPr>
            <a:picLocks noChangeAspect="1"/>
          </p:cNvPicPr>
          <p:nvPr/>
        </p:nvPicPr>
        <p:blipFill>
          <a:blip r:embed="rId2"/>
          <a:stretch>
            <a:fillRect/>
          </a:stretch>
        </p:blipFill>
        <p:spPr>
          <a:xfrm>
            <a:off x="365589" y="1130156"/>
            <a:ext cx="5289741" cy="1863879"/>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DD9C3A0F-C6BD-8A10-133D-6A91E39193E4}"/>
              </a:ext>
            </a:extLst>
          </p:cNvPr>
          <p:cNvSpPr/>
          <p:nvPr/>
        </p:nvSpPr>
        <p:spPr>
          <a:xfrm>
            <a:off x="757958" y="807402"/>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UI locators &amp; variables</a:t>
            </a:r>
          </a:p>
        </p:txBody>
      </p:sp>
      <p:pic>
        <p:nvPicPr>
          <p:cNvPr id="8" name="Picture 7">
            <a:extLst>
              <a:ext uri="{FF2B5EF4-FFF2-40B4-BE49-F238E27FC236}">
                <a16:creationId xmlns:a16="http://schemas.microsoft.com/office/drawing/2014/main" id="{6F94932D-652D-4D00-6D24-EAF0AC49A82F}"/>
              </a:ext>
            </a:extLst>
          </p:cNvPr>
          <p:cNvPicPr>
            <a:picLocks noChangeAspect="1"/>
          </p:cNvPicPr>
          <p:nvPr/>
        </p:nvPicPr>
        <p:blipFill>
          <a:blip r:embed="rId3"/>
          <a:stretch>
            <a:fillRect/>
          </a:stretch>
        </p:blipFill>
        <p:spPr>
          <a:xfrm>
            <a:off x="6586930" y="1854937"/>
            <a:ext cx="5239481" cy="4363059"/>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714302D3-4757-872F-D17E-8C39BED43795}"/>
              </a:ext>
            </a:extLst>
          </p:cNvPr>
          <p:cNvSpPr/>
          <p:nvPr/>
        </p:nvSpPr>
        <p:spPr>
          <a:xfrm>
            <a:off x="7345932" y="1508622"/>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Command to read excel</a:t>
            </a:r>
          </a:p>
        </p:txBody>
      </p:sp>
      <p:sp>
        <p:nvSpPr>
          <p:cNvPr id="12" name="Rectangle 11">
            <a:extLst>
              <a:ext uri="{FF2B5EF4-FFF2-40B4-BE49-F238E27FC236}">
                <a16:creationId xmlns:a16="http://schemas.microsoft.com/office/drawing/2014/main" id="{5B082AFD-44D8-D02C-5E71-6BF7812B86E3}"/>
              </a:ext>
            </a:extLst>
          </p:cNvPr>
          <p:cNvSpPr/>
          <p:nvPr/>
        </p:nvSpPr>
        <p:spPr>
          <a:xfrm>
            <a:off x="1671176" y="3101110"/>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send_keys</a:t>
            </a:r>
            <a:r>
              <a:rPr lang="en-US">
                <a:solidFill>
                  <a:schemeClr val="tx1"/>
                </a:solidFill>
              </a:rPr>
              <a:t> the data to UI</a:t>
            </a:r>
          </a:p>
        </p:txBody>
      </p:sp>
      <p:cxnSp>
        <p:nvCxnSpPr>
          <p:cNvPr id="14" name="Straight Arrow Connector 13">
            <a:extLst>
              <a:ext uri="{FF2B5EF4-FFF2-40B4-BE49-F238E27FC236}">
                <a16:creationId xmlns:a16="http://schemas.microsoft.com/office/drawing/2014/main" id="{8D4E44D7-A900-E5C8-9C63-DD9A07D2EFF1}"/>
              </a:ext>
            </a:extLst>
          </p:cNvPr>
          <p:cNvCxnSpPr/>
          <p:nvPr/>
        </p:nvCxnSpPr>
        <p:spPr>
          <a:xfrm>
            <a:off x="5948737" y="1756881"/>
            <a:ext cx="297951" cy="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726100-6EA0-67C7-5241-D4B16EC36BC9}"/>
              </a:ext>
            </a:extLst>
          </p:cNvPr>
          <p:cNvCxnSpPr/>
          <p:nvPr/>
        </p:nvCxnSpPr>
        <p:spPr>
          <a:xfrm flipH="1">
            <a:off x="5363110" y="4633645"/>
            <a:ext cx="1027416" cy="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962DC88-C5CB-B2C8-BD8D-40B5A978E504}"/>
              </a:ext>
            </a:extLst>
          </p:cNvPr>
          <p:cNvPicPr>
            <a:picLocks noChangeAspect="1"/>
          </p:cNvPicPr>
          <p:nvPr/>
        </p:nvPicPr>
        <p:blipFill>
          <a:blip r:embed="rId4"/>
          <a:stretch>
            <a:fillRect/>
          </a:stretch>
        </p:blipFill>
        <p:spPr>
          <a:xfrm>
            <a:off x="1770466" y="3434137"/>
            <a:ext cx="2701062" cy="3178172"/>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84AF8C13-023F-4736-A3FD-98BEF5DF8240}"/>
              </a:ext>
            </a:extLst>
          </p:cNvPr>
          <p:cNvPicPr>
            <a:picLocks noChangeAspect="1"/>
          </p:cNvPicPr>
          <p:nvPr/>
        </p:nvPicPr>
        <p:blipFill>
          <a:blip r:embed="rId5"/>
          <a:stretch>
            <a:fillRect/>
          </a:stretch>
        </p:blipFill>
        <p:spPr>
          <a:xfrm>
            <a:off x="7605097" y="210706"/>
            <a:ext cx="4556081" cy="919450"/>
          </a:xfrm>
          <a:prstGeom prst="rect">
            <a:avLst/>
          </a:prstGeom>
        </p:spPr>
      </p:pic>
    </p:spTree>
    <p:extLst>
      <p:ext uri="{BB962C8B-B14F-4D97-AF65-F5344CB8AC3E}">
        <p14:creationId xmlns:p14="http://schemas.microsoft.com/office/powerpoint/2010/main" val="2986493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E1EC-E108-BB81-8F5B-EBF9B3C0240D}"/>
              </a:ext>
            </a:extLst>
          </p:cNvPr>
          <p:cNvSpPr>
            <a:spLocks noGrp="1"/>
          </p:cNvSpPr>
          <p:nvPr>
            <p:ph type="title"/>
          </p:nvPr>
        </p:nvSpPr>
        <p:spPr>
          <a:xfrm>
            <a:off x="281626" y="308565"/>
            <a:ext cx="8070130" cy="219337"/>
          </a:xfrm>
        </p:spPr>
        <p:txBody>
          <a:bodyPr>
            <a:normAutofit fontScale="90000"/>
          </a:bodyPr>
          <a:lstStyle/>
          <a:p>
            <a:r>
              <a:rPr lang="en-US" b="1" err="1">
                <a:ln w="0"/>
                <a:solidFill>
                  <a:schemeClr val="accent1"/>
                </a:solidFill>
                <a:effectLst>
                  <a:outerShdw blurRad="38100" dist="25400" dir="5400000" algn="ctr" rotWithShape="0">
                    <a:srgbClr val="6E747A">
                      <a:alpha val="43000"/>
                    </a:srgbClr>
                  </a:outerShdw>
                </a:effectLst>
              </a:rPr>
              <a:t>driver.find_element</a:t>
            </a:r>
            <a:r>
              <a:rPr lang="en-US" b="1">
                <a:ln w="0"/>
                <a:solidFill>
                  <a:schemeClr val="accent1"/>
                </a:solidFill>
                <a:effectLst>
                  <a:outerShdw blurRad="38100" dist="25400" dir="5400000" algn="ctr" rotWithShape="0">
                    <a:srgbClr val="6E747A">
                      <a:alpha val="43000"/>
                    </a:srgbClr>
                  </a:outerShdw>
                </a:effectLst>
              </a:rPr>
              <a:t>(</a:t>
            </a:r>
            <a:r>
              <a:rPr lang="en-US" b="1" err="1">
                <a:ln w="0"/>
                <a:solidFill>
                  <a:schemeClr val="accent1"/>
                </a:solidFill>
                <a:effectLst>
                  <a:outerShdw blurRad="38100" dist="25400" dir="5400000" algn="ctr" rotWithShape="0">
                    <a:srgbClr val="6E747A">
                      <a:alpha val="43000"/>
                    </a:srgbClr>
                  </a:outerShdw>
                </a:effectLst>
              </a:rPr>
              <a:t>By.</a:t>
            </a:r>
            <a:r>
              <a:rPr lang="en-US" err="1">
                <a:ln w="0"/>
                <a:solidFill>
                  <a:schemeClr val="bg1">
                    <a:lumMod val="65000"/>
                  </a:schemeClr>
                </a:solidFill>
                <a:effectLst>
                  <a:outerShdw blurRad="38100" dist="25400" dir="5400000" algn="ctr" rotWithShape="0">
                    <a:srgbClr val="6E747A">
                      <a:alpha val="43000"/>
                    </a:srgbClr>
                  </a:outerShdw>
                </a:effectLst>
              </a:rPr>
              <a:t>Name</a:t>
            </a:r>
            <a:r>
              <a:rPr lang="en-US" b="1">
                <a:ln w="0"/>
                <a:solidFill>
                  <a:schemeClr val="accent1"/>
                </a:solidFill>
                <a:effectLst>
                  <a:outerShdw blurRad="38100" dist="25400" dir="5400000" algn="ctr" rotWithShape="0">
                    <a:srgbClr val="6E747A">
                      <a:alpha val="43000"/>
                    </a:srgbClr>
                  </a:outerShdw>
                </a:effectLst>
              </a:rPr>
              <a:t>, ‘…’)</a:t>
            </a:r>
          </a:p>
        </p:txBody>
      </p:sp>
      <p:sp>
        <p:nvSpPr>
          <p:cNvPr id="3" name="Content Placeholder 2">
            <a:extLst>
              <a:ext uri="{FF2B5EF4-FFF2-40B4-BE49-F238E27FC236}">
                <a16:creationId xmlns:a16="http://schemas.microsoft.com/office/drawing/2014/main" id="{EA963FA3-E046-4615-1F95-9B1C09EF5C8D}"/>
              </a:ext>
            </a:extLst>
          </p:cNvPr>
          <p:cNvSpPr>
            <a:spLocks noGrp="1"/>
          </p:cNvSpPr>
          <p:nvPr>
            <p:ph idx="1"/>
          </p:nvPr>
        </p:nvSpPr>
        <p:spPr>
          <a:xfrm>
            <a:off x="7314415" y="102108"/>
            <a:ext cx="4808455" cy="992988"/>
          </a:xfrm>
        </p:spPr>
        <p:txBody>
          <a:bodyPr>
            <a:normAutofit fontScale="62500" lnSpcReduction="20000"/>
          </a:bodyPr>
          <a:lstStyle/>
          <a:p>
            <a:r>
              <a:rPr lang="en-US"/>
              <a:t>From selenium.webdriver.common.by impot By</a:t>
            </a:r>
          </a:p>
          <a:p>
            <a:r>
              <a:rPr lang="en-US" err="1"/>
              <a:t>find_elements</a:t>
            </a:r>
            <a:r>
              <a:rPr lang="en-US"/>
              <a:t>(</a:t>
            </a:r>
            <a:r>
              <a:rPr lang="en-US" err="1"/>
              <a:t>By.CSS_SELECTOR</a:t>
            </a:r>
            <a:r>
              <a:rPr lang="en-US"/>
              <a:t>, ‘…’)</a:t>
            </a:r>
          </a:p>
          <a:p>
            <a:r>
              <a:rPr lang="en-US"/>
              <a:t>For loop to print </a:t>
            </a:r>
            <a:r>
              <a:rPr lang="en-US" b="1">
                <a:effectLst>
                  <a:outerShdw blurRad="38100" dist="38100" dir="2700000" algn="tl">
                    <a:srgbClr val="000000">
                      <a:alpha val="43137"/>
                    </a:srgbClr>
                  </a:outerShdw>
                </a:effectLst>
                <a:highlight>
                  <a:srgbClr val="FFFF00"/>
                </a:highlight>
              </a:rPr>
              <a:t>List</a:t>
            </a:r>
          </a:p>
        </p:txBody>
      </p:sp>
      <p:pic>
        <p:nvPicPr>
          <p:cNvPr id="6" name="Picture 5">
            <a:extLst>
              <a:ext uri="{FF2B5EF4-FFF2-40B4-BE49-F238E27FC236}">
                <a16:creationId xmlns:a16="http://schemas.microsoft.com/office/drawing/2014/main" id="{6B0BA262-E569-5A49-E2EB-C38F7DCDA298}"/>
              </a:ext>
            </a:extLst>
          </p:cNvPr>
          <p:cNvPicPr>
            <a:picLocks noChangeAspect="1"/>
          </p:cNvPicPr>
          <p:nvPr/>
        </p:nvPicPr>
        <p:blipFill>
          <a:blip r:embed="rId2"/>
          <a:stretch>
            <a:fillRect/>
          </a:stretch>
        </p:blipFill>
        <p:spPr>
          <a:xfrm>
            <a:off x="801278" y="1378975"/>
            <a:ext cx="10152208" cy="5040678"/>
          </a:xfrm>
          <a:prstGeom prst="rect">
            <a:avLst/>
          </a:prstGeom>
        </p:spPr>
      </p:pic>
      <p:sp>
        <p:nvSpPr>
          <p:cNvPr id="8" name="TextBox 7">
            <a:extLst>
              <a:ext uri="{FF2B5EF4-FFF2-40B4-BE49-F238E27FC236}">
                <a16:creationId xmlns:a16="http://schemas.microsoft.com/office/drawing/2014/main" id="{8F7E35A6-F40C-51D9-7230-E2EEC785FAE0}"/>
              </a:ext>
            </a:extLst>
          </p:cNvPr>
          <p:cNvSpPr txBox="1"/>
          <p:nvPr/>
        </p:nvSpPr>
        <p:spPr>
          <a:xfrm>
            <a:off x="3767580" y="4713401"/>
            <a:ext cx="1756527" cy="367646"/>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Loop to print list</a:t>
            </a:r>
          </a:p>
        </p:txBody>
      </p:sp>
      <p:sp>
        <p:nvSpPr>
          <p:cNvPr id="9" name="TextBox 8">
            <a:extLst>
              <a:ext uri="{FF2B5EF4-FFF2-40B4-BE49-F238E27FC236}">
                <a16:creationId xmlns:a16="http://schemas.microsoft.com/office/drawing/2014/main" id="{745E7A01-6EB9-983D-E9F4-CED853C11E21}"/>
              </a:ext>
            </a:extLst>
          </p:cNvPr>
          <p:cNvSpPr txBox="1"/>
          <p:nvPr/>
        </p:nvSpPr>
        <p:spPr>
          <a:xfrm>
            <a:off x="8473127" y="3910312"/>
            <a:ext cx="1756527" cy="369332"/>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List of elements</a:t>
            </a:r>
          </a:p>
        </p:txBody>
      </p:sp>
    </p:spTree>
    <p:extLst>
      <p:ext uri="{BB962C8B-B14F-4D97-AF65-F5344CB8AC3E}">
        <p14:creationId xmlns:p14="http://schemas.microsoft.com/office/powerpoint/2010/main" val="1752503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30FA-CE9E-241C-7F6D-3DCA10DC5FAA}"/>
              </a:ext>
            </a:extLst>
          </p:cNvPr>
          <p:cNvSpPr>
            <a:spLocks noGrp="1"/>
          </p:cNvSpPr>
          <p:nvPr>
            <p:ph type="title"/>
          </p:nvPr>
        </p:nvSpPr>
        <p:spPr/>
        <p:txBody>
          <a:bodyPr/>
          <a:lstStyle/>
          <a:p>
            <a:r>
              <a:rPr lang="en-US"/>
              <a:t>Ways to run python code: scriptname</a:t>
            </a:r>
            <a:r>
              <a:rPr lang="en-US">
                <a:ln w="0"/>
                <a:solidFill>
                  <a:schemeClr val="accent1"/>
                </a:solidFill>
                <a:effectLst>
                  <a:outerShdw blurRad="38100" dist="25400" dir="5400000" algn="ctr" rotWithShape="0">
                    <a:srgbClr val="6E747A">
                      <a:alpha val="43000"/>
                    </a:srgbClr>
                  </a:outerShdw>
                </a:effectLst>
              </a:rPr>
              <a:t>.py</a:t>
            </a:r>
            <a:endParaRPr lang="en-US"/>
          </a:p>
        </p:txBody>
      </p:sp>
      <p:sp>
        <p:nvSpPr>
          <p:cNvPr id="3" name="Content Placeholder 2">
            <a:extLst>
              <a:ext uri="{FF2B5EF4-FFF2-40B4-BE49-F238E27FC236}">
                <a16:creationId xmlns:a16="http://schemas.microsoft.com/office/drawing/2014/main" id="{20738BB8-5849-58C2-B0D0-0AD90B6E5B51}"/>
              </a:ext>
            </a:extLst>
          </p:cNvPr>
          <p:cNvSpPr>
            <a:spLocks noGrp="1"/>
          </p:cNvSpPr>
          <p:nvPr>
            <p:ph idx="1"/>
          </p:nvPr>
        </p:nvSpPr>
        <p:spPr/>
        <p:txBody>
          <a:bodyPr/>
          <a:lstStyle/>
          <a:p>
            <a:pPr marL="514350" indent="-514350">
              <a:buFont typeface="+mj-lt"/>
              <a:buAutoNum type="arabicPeriod"/>
            </a:pPr>
            <a:r>
              <a:rPr lang="en-US"/>
              <a:t>Run python code through IDLE provided by python on installation </a:t>
            </a:r>
          </a:p>
          <a:p>
            <a:pPr marL="514350" indent="-514350">
              <a:buFont typeface="+mj-lt"/>
              <a:buAutoNum type="arabicPeriod"/>
            </a:pPr>
            <a:r>
              <a:rPr lang="en-US"/>
              <a:t>Run python code through cmd window</a:t>
            </a:r>
          </a:p>
          <a:p>
            <a:pPr marL="514350" indent="-514350">
              <a:buFont typeface="+mj-lt"/>
              <a:buAutoNum type="arabicPeriod"/>
            </a:pPr>
            <a:r>
              <a:rPr lang="en-US"/>
              <a:t>Run python code through notepad/notepad++</a:t>
            </a:r>
          </a:p>
          <a:p>
            <a:pPr marL="0" indent="0">
              <a:buNone/>
            </a:pPr>
            <a:r>
              <a:rPr lang="en-US"/>
              <a:t>---------------------------------------------------------</a:t>
            </a:r>
          </a:p>
          <a:p>
            <a:pPr marL="0" indent="0">
              <a:buNone/>
            </a:pPr>
            <a:r>
              <a:rPr lang="en-US"/>
              <a:t>Editors with autosuggestion, error catcher, console output</a:t>
            </a:r>
          </a:p>
          <a:p>
            <a:pPr marL="514350" indent="-514350">
              <a:buFont typeface="+mj-lt"/>
              <a:buAutoNum type="arabicPeriod"/>
            </a:pPr>
            <a:r>
              <a:rPr lang="en-US"/>
              <a:t>PyCharm  </a:t>
            </a:r>
          </a:p>
        </p:txBody>
      </p:sp>
      <p:pic>
        <p:nvPicPr>
          <p:cNvPr id="5" name="Picture 4">
            <a:extLst>
              <a:ext uri="{FF2B5EF4-FFF2-40B4-BE49-F238E27FC236}">
                <a16:creationId xmlns:a16="http://schemas.microsoft.com/office/drawing/2014/main" id="{CFAC7CF4-F524-4682-A956-251BDA388B64}"/>
              </a:ext>
            </a:extLst>
          </p:cNvPr>
          <p:cNvPicPr>
            <a:picLocks noChangeAspect="1"/>
          </p:cNvPicPr>
          <p:nvPr/>
        </p:nvPicPr>
        <p:blipFill>
          <a:blip r:embed="rId2"/>
          <a:stretch>
            <a:fillRect/>
          </a:stretch>
        </p:blipFill>
        <p:spPr>
          <a:xfrm>
            <a:off x="9100018" y="2202425"/>
            <a:ext cx="2165292" cy="1717482"/>
          </a:xfrm>
          <a:prstGeom prst="rect">
            <a:avLst/>
          </a:prstGeom>
        </p:spPr>
      </p:pic>
    </p:spTree>
    <p:extLst>
      <p:ext uri="{BB962C8B-B14F-4D97-AF65-F5344CB8AC3E}">
        <p14:creationId xmlns:p14="http://schemas.microsoft.com/office/powerpoint/2010/main" val="488549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8EC-7EC2-4747-7EE3-FC7DDCFFE137}"/>
              </a:ext>
            </a:extLst>
          </p:cNvPr>
          <p:cNvSpPr>
            <a:spLocks noGrp="1"/>
          </p:cNvSpPr>
          <p:nvPr>
            <p:ph type="title"/>
          </p:nvPr>
        </p:nvSpPr>
        <p:spPr>
          <a:xfrm>
            <a:off x="838200" y="365125"/>
            <a:ext cx="8050161" cy="391959"/>
          </a:xfrm>
        </p:spPr>
        <p:txBody>
          <a:bodyPr>
            <a:noAutofit/>
          </a:bodyPr>
          <a:lstStyle/>
          <a:p>
            <a:r>
              <a:rPr lang="en-US" sz="3200"/>
              <a:t>2. Create folder structure</a:t>
            </a:r>
          </a:p>
        </p:txBody>
      </p:sp>
      <p:sp>
        <p:nvSpPr>
          <p:cNvPr id="3" name="Content Placeholder 2">
            <a:extLst>
              <a:ext uri="{FF2B5EF4-FFF2-40B4-BE49-F238E27FC236}">
                <a16:creationId xmlns:a16="http://schemas.microsoft.com/office/drawing/2014/main" id="{0C32978A-7EB7-E334-0CF7-53CF21CC7B42}"/>
              </a:ext>
            </a:extLst>
          </p:cNvPr>
          <p:cNvSpPr>
            <a:spLocks noGrp="1"/>
          </p:cNvSpPr>
          <p:nvPr>
            <p:ph idx="1"/>
          </p:nvPr>
        </p:nvSpPr>
        <p:spPr>
          <a:xfrm>
            <a:off x="838200" y="1386348"/>
            <a:ext cx="10515600" cy="4790615"/>
          </a:xfrm>
        </p:spPr>
        <p:txBody>
          <a:bodyPr>
            <a:normAutofit/>
          </a:bodyPr>
          <a:lstStyle/>
          <a:p>
            <a:r>
              <a:rPr lang="en-US" sz="2000"/>
              <a:t>Project Name</a:t>
            </a:r>
          </a:p>
          <a:p>
            <a:pPr lvl="1"/>
            <a:r>
              <a:rPr lang="en-US" sz="1600"/>
              <a:t>Page Objects(package)</a:t>
            </a:r>
          </a:p>
          <a:p>
            <a:pPr lvl="1"/>
            <a:r>
              <a:rPr lang="en-US" sz="1600" err="1"/>
              <a:t>testCases</a:t>
            </a:r>
            <a:r>
              <a:rPr lang="en-US" sz="1600"/>
              <a:t>(package)</a:t>
            </a:r>
          </a:p>
          <a:p>
            <a:pPr lvl="1"/>
            <a:r>
              <a:rPr lang="en-US" sz="1600"/>
              <a:t>Utilities(package)</a:t>
            </a:r>
          </a:p>
          <a:p>
            <a:pPr lvl="1"/>
            <a:r>
              <a:rPr lang="en-US" sz="1600" err="1"/>
              <a:t>TestData</a:t>
            </a:r>
            <a:r>
              <a:rPr lang="en-US" sz="1600"/>
              <a:t>(folder)</a:t>
            </a:r>
          </a:p>
          <a:p>
            <a:pPr lvl="1"/>
            <a:r>
              <a:rPr lang="en-US" sz="1600"/>
              <a:t>Configurations(folder)</a:t>
            </a:r>
          </a:p>
          <a:p>
            <a:pPr lvl="1"/>
            <a:r>
              <a:rPr lang="en-US" sz="1600"/>
              <a:t>Logs(folder)</a:t>
            </a:r>
          </a:p>
          <a:p>
            <a:pPr lvl="1"/>
            <a:r>
              <a:rPr lang="en-US" sz="1600"/>
              <a:t>Screenshots(folder)</a:t>
            </a:r>
          </a:p>
          <a:p>
            <a:pPr lvl="1"/>
            <a:r>
              <a:rPr lang="en-US" sz="1600"/>
              <a:t>Reports(folder)</a:t>
            </a:r>
          </a:p>
          <a:p>
            <a:pPr lvl="1"/>
            <a:r>
              <a:rPr lang="en-US" sz="1600"/>
              <a:t>Run.bat &lt;- to execute all in one shot.</a:t>
            </a:r>
          </a:p>
        </p:txBody>
      </p:sp>
    </p:spTree>
    <p:extLst>
      <p:ext uri="{BB962C8B-B14F-4D97-AF65-F5344CB8AC3E}">
        <p14:creationId xmlns:p14="http://schemas.microsoft.com/office/powerpoint/2010/main" val="180000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389964" y="221689"/>
            <a:ext cx="6781801"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n w="0"/>
                <a:solidFill>
                  <a:schemeClr val="accent1"/>
                </a:solidFill>
                <a:effectLst>
                  <a:outerShdw blurRad="38100" dist="38100" dir="2700000" algn="tl">
                    <a:srgbClr val="000000">
                      <a:alpha val="43137"/>
                    </a:srgbClr>
                  </a:outerShdw>
                </a:effectLst>
              </a:rPr>
              <a:t>1. Fixture(</a:t>
            </a:r>
            <a:r>
              <a:rPr lang="en-US" sz="4000" b="1">
                <a:ln w="0"/>
                <a:solidFill>
                  <a:srgbClr val="7030A0"/>
                </a:solidFill>
                <a:effectLst>
                  <a:outerShdw blurRad="38100" dist="38100" dir="2700000" algn="tl">
                    <a:srgbClr val="000000">
                      <a:alpha val="43137"/>
                    </a:srgbClr>
                  </a:outerShdw>
                </a:effectLst>
              </a:rPr>
              <a:t>scope</a:t>
            </a:r>
            <a:r>
              <a:rPr lang="en-US" sz="4000" b="1">
                <a:ln w="0"/>
                <a:solidFill>
                  <a:schemeClr val="accent1"/>
                </a:solidFill>
                <a:effectLst>
                  <a:outerShdw blurRad="38100" dist="38100" dir="2700000" algn="tl">
                    <a:srgbClr val="000000">
                      <a:alpha val="43137"/>
                    </a:srgbClr>
                  </a:outerShdw>
                </a:effectLst>
              </a:rPr>
              <a:t>=‘</a:t>
            </a:r>
            <a:r>
              <a:rPr lang="en-US" sz="4000" b="1" u="sng">
                <a:ln w="0"/>
                <a:solidFill>
                  <a:schemeClr val="accent1"/>
                </a:solidFill>
                <a:effectLst>
                  <a:outerShdw blurRad="38100" dist="38100" dir="2700000" algn="tl">
                    <a:srgbClr val="000000">
                      <a:alpha val="43137"/>
                    </a:srgbClr>
                  </a:outerShdw>
                </a:effectLst>
              </a:rPr>
              <a:t>class</a:t>
            </a:r>
            <a:r>
              <a:rPr lang="en-US" sz="4000" b="1">
                <a:ln w="0"/>
                <a:solidFill>
                  <a:schemeClr val="accent1"/>
                </a:solidFill>
                <a:effectLst>
                  <a:outerShdw blurRad="38100" dist="38100" dir="2700000" algn="tl">
                    <a:srgbClr val="000000">
                      <a:alpha val="43137"/>
                    </a:srgbClr>
                  </a:outerShdw>
                </a:effectLst>
              </a:rPr>
              <a:t>’) </a:t>
            </a:r>
            <a:r>
              <a:rPr lang="en-US" sz="4000" b="1">
                <a:ln w="0"/>
                <a:effectLst>
                  <a:outerShdw blurRad="38100" dist="38100" dir="2700000" algn="tl">
                    <a:srgbClr val="000000">
                      <a:alpha val="43137"/>
                    </a:srgbClr>
                  </a:outerShdw>
                </a:effectLst>
              </a:rPr>
              <a:t>in Pytest</a:t>
            </a:r>
            <a:endParaRPr lang="en-US" sz="4000"/>
          </a:p>
        </p:txBody>
      </p:sp>
      <p:pic>
        <p:nvPicPr>
          <p:cNvPr id="7" name="Picture 6">
            <a:extLst>
              <a:ext uri="{FF2B5EF4-FFF2-40B4-BE49-F238E27FC236}">
                <a16:creationId xmlns:a16="http://schemas.microsoft.com/office/drawing/2014/main" id="{282696D8-877F-A417-C4D0-E3707901B7AE}"/>
              </a:ext>
            </a:extLst>
          </p:cNvPr>
          <p:cNvPicPr>
            <a:picLocks noChangeAspect="1"/>
          </p:cNvPicPr>
          <p:nvPr/>
        </p:nvPicPr>
        <p:blipFill>
          <a:blip r:embed="rId2"/>
          <a:stretch>
            <a:fillRect/>
          </a:stretch>
        </p:blipFill>
        <p:spPr>
          <a:xfrm>
            <a:off x="7677002" y="221689"/>
            <a:ext cx="4013216" cy="586691"/>
          </a:xfrm>
          <a:prstGeom prst="rect">
            <a:avLst/>
          </a:prstGeom>
          <a:effectLst>
            <a:outerShdw blurRad="63500" sx="102000" sy="102000" algn="ctr" rotWithShape="0">
              <a:prstClr val="black">
                <a:alpha val="40000"/>
              </a:prstClr>
            </a:outerShdw>
          </a:effectLst>
        </p:spPr>
      </p:pic>
      <p:pic>
        <p:nvPicPr>
          <p:cNvPr id="47" name="Picture 46">
            <a:extLst>
              <a:ext uri="{FF2B5EF4-FFF2-40B4-BE49-F238E27FC236}">
                <a16:creationId xmlns:a16="http://schemas.microsoft.com/office/drawing/2014/main" id="{52DEDDBE-A323-0EBC-5B28-88B37348C5E4}"/>
              </a:ext>
            </a:extLst>
          </p:cNvPr>
          <p:cNvPicPr>
            <a:picLocks noChangeAspect="1"/>
          </p:cNvPicPr>
          <p:nvPr/>
        </p:nvPicPr>
        <p:blipFill>
          <a:blip r:embed="rId3"/>
          <a:stretch>
            <a:fillRect/>
          </a:stretch>
        </p:blipFill>
        <p:spPr>
          <a:xfrm>
            <a:off x="168771" y="1330105"/>
            <a:ext cx="11918555" cy="5306206"/>
          </a:xfrm>
          <a:prstGeom prst="rect">
            <a:avLst/>
          </a:prstGeom>
          <a:effectLst>
            <a:outerShdw blurRad="63500" sx="102000" sy="102000" algn="ctr" rotWithShape="0">
              <a:prstClr val="black">
                <a:alpha val="40000"/>
              </a:prstClr>
            </a:outerShdw>
          </a:effectLst>
        </p:spPr>
      </p:pic>
      <p:sp>
        <p:nvSpPr>
          <p:cNvPr id="75" name="TextBox 74">
            <a:extLst>
              <a:ext uri="{FF2B5EF4-FFF2-40B4-BE49-F238E27FC236}">
                <a16:creationId xmlns:a16="http://schemas.microsoft.com/office/drawing/2014/main" id="{CCE03F3E-F1E0-D711-91F1-5AD5A7BA088C}"/>
              </a:ext>
            </a:extLst>
          </p:cNvPr>
          <p:cNvSpPr txBox="1"/>
          <p:nvPr/>
        </p:nvSpPr>
        <p:spPr>
          <a:xfrm>
            <a:off x="231086" y="1068495"/>
            <a:ext cx="1508066"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test_fixture_params.py</a:t>
            </a:r>
            <a:endParaRPr lang="en-US" sz="1100" b="1"/>
          </a:p>
        </p:txBody>
      </p:sp>
      <p:sp>
        <p:nvSpPr>
          <p:cNvPr id="3" name="TextBox 2">
            <a:extLst>
              <a:ext uri="{FF2B5EF4-FFF2-40B4-BE49-F238E27FC236}">
                <a16:creationId xmlns:a16="http://schemas.microsoft.com/office/drawing/2014/main" id="{B62242DE-D53B-D917-B8D4-BAE64E7536A7}"/>
              </a:ext>
            </a:extLst>
          </p:cNvPr>
          <p:cNvSpPr txBox="1"/>
          <p:nvPr/>
        </p:nvSpPr>
        <p:spPr>
          <a:xfrm>
            <a:off x="6078070" y="3828898"/>
            <a:ext cx="5493069" cy="132343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600" i="1">
                <a:ln w="0"/>
                <a:effectLst>
                  <a:outerShdw blurRad="38100" dist="25400" dir="5400000" algn="ctr" rotWithShape="0">
                    <a:srgbClr val="6E747A">
                      <a:alpha val="43000"/>
                    </a:srgbClr>
                  </a:outerShdw>
                </a:effectLst>
              </a:rPr>
              <a:t>‘</a:t>
            </a:r>
            <a:r>
              <a:rPr lang="en-US" sz="1600" b="1" i="1" err="1">
                <a:ln w="0"/>
                <a:effectLst>
                  <a:outerShdw blurRad="38100" dist="25400" dir="5400000" algn="ctr" rotWithShape="0">
                    <a:srgbClr val="6E747A">
                      <a:alpha val="43000"/>
                    </a:srgbClr>
                  </a:outerShdw>
                </a:effectLst>
              </a:rPr>
              <a:t>init__driver</a:t>
            </a:r>
            <a:r>
              <a:rPr lang="en-US" sz="1600" i="1">
                <a:ln w="0"/>
                <a:effectLst>
                  <a:outerShdw blurRad="38100" dist="25400" dir="5400000" algn="ctr" rotWithShape="0">
                    <a:srgbClr val="6E747A">
                      <a:alpha val="43000"/>
                    </a:srgbClr>
                  </a:outerShdw>
                </a:effectLst>
              </a:rPr>
              <a:t>’ = </a:t>
            </a:r>
            <a:r>
              <a:rPr lang="en-US" sz="1600" i="1" u="sng">
                <a:ln w="0"/>
                <a:solidFill>
                  <a:srgbClr val="FF0000"/>
                </a:solidFill>
                <a:effectLst>
                  <a:outerShdw blurRad="38100" dist="25400" dir="5400000" algn="ctr" rotWithShape="0">
                    <a:srgbClr val="6E747A">
                      <a:alpha val="43000"/>
                    </a:srgbClr>
                  </a:outerShdw>
                </a:effectLst>
              </a:rPr>
              <a:t>not a constructor </a:t>
            </a:r>
            <a:r>
              <a:rPr lang="en-US" sz="1600" i="1">
                <a:ln w="0"/>
                <a:solidFill>
                  <a:srgbClr val="FF0000"/>
                </a:solidFill>
                <a:effectLst>
                  <a:outerShdw blurRad="38100" dist="25400" dir="5400000" algn="ctr" rotWithShape="0">
                    <a:srgbClr val="6E747A">
                      <a:alpha val="43000"/>
                    </a:srgbClr>
                  </a:outerShdw>
                </a:effectLst>
              </a:rPr>
              <a:t>nor</a:t>
            </a:r>
            <a:r>
              <a:rPr lang="en-US" sz="1600" i="1">
                <a:ln w="0"/>
                <a:effectLst>
                  <a:outerShdw blurRad="38100" dist="25400" dir="5400000" algn="ctr" rotWithShape="0">
                    <a:srgbClr val="6E747A">
                      <a:alpha val="43000"/>
                    </a:srgbClr>
                  </a:outerShdw>
                </a:effectLst>
              </a:rPr>
              <a:t> </a:t>
            </a:r>
            <a:r>
              <a:rPr lang="en-US" sz="1600" i="1">
                <a:ln w="0"/>
                <a:solidFill>
                  <a:srgbClr val="FF0000"/>
                </a:solidFill>
                <a:effectLst>
                  <a:outerShdw blurRad="38100" dist="25400" dir="5400000" algn="ctr" rotWithShape="0">
                    <a:srgbClr val="6E747A">
                      <a:alpha val="43000"/>
                    </a:srgbClr>
                  </a:outerShdw>
                </a:effectLst>
              </a:rPr>
              <a:t>object initializer</a:t>
            </a:r>
            <a:r>
              <a:rPr lang="en-US" sz="1600" i="1">
                <a:ln w="0"/>
                <a:effectLst>
                  <a:outerShdw blurRad="38100" dist="25400" dir="5400000" algn="ctr" rotWithShape="0">
                    <a:srgbClr val="6E747A">
                      <a:alpha val="43000"/>
                    </a:srgbClr>
                  </a:outerShdw>
                </a:effectLst>
              </a:rPr>
              <a:t>. </a:t>
            </a:r>
          </a:p>
          <a:p>
            <a:r>
              <a:rPr lang="en-US" sz="1600" b="1" i="1">
                <a:ln w="0"/>
                <a:effectLst>
                  <a:outerShdw blurRad="38100" dist="25400" dir="5400000" algn="ctr" rotWithShape="0">
                    <a:srgbClr val="6E747A">
                      <a:alpha val="43000"/>
                    </a:srgbClr>
                  </a:outerShdw>
                </a:effectLst>
              </a:rPr>
              <a:t>it is fixture name given &amp; defined by the user</a:t>
            </a:r>
            <a:r>
              <a:rPr lang="en-US" sz="1600" i="1">
                <a:ln w="0"/>
                <a:effectLst>
                  <a:outerShdw blurRad="38100" dist="25400" dir="5400000" algn="ctr" rotWithShape="0">
                    <a:srgbClr val="6E747A">
                      <a:alpha val="43000"/>
                    </a:srgbClr>
                  </a:outerShdw>
                </a:effectLst>
              </a:rPr>
              <a:t> &amp; is not built-in.</a:t>
            </a:r>
            <a:endParaRPr lang="en-US" sz="1600" b="1"/>
          </a:p>
          <a:p>
            <a:r>
              <a:rPr lang="en-US" sz="1600" i="1" u="sng">
                <a:ln w="0"/>
                <a:effectLst>
                  <a:outerShdw blurRad="38100" dist="25400" dir="5400000" algn="ctr" rotWithShape="0">
                    <a:srgbClr val="6E747A">
                      <a:alpha val="43000"/>
                    </a:srgbClr>
                  </a:outerShdw>
                </a:effectLst>
              </a:rPr>
              <a:t>user has defined this method to: </a:t>
            </a:r>
          </a:p>
          <a:p>
            <a:pPr marL="171450" indent="-171450">
              <a:buFont typeface="Arial" panose="020B0604020202020204" pitchFamily="34" charset="0"/>
              <a:buChar char="•"/>
            </a:pPr>
            <a:r>
              <a:rPr lang="en-US" sz="1600" i="1">
                <a:ln w="0"/>
                <a:effectLst>
                  <a:outerShdw blurRad="38100" dist="25400" dir="5400000" algn="ctr" rotWithShape="0">
                    <a:srgbClr val="6E747A">
                      <a:alpha val="43000"/>
                    </a:srgbClr>
                  </a:outerShdw>
                </a:effectLst>
              </a:rPr>
              <a:t>it initializes a WebDriver based on the parameter passed to it.</a:t>
            </a:r>
          </a:p>
          <a:p>
            <a:pPr marL="171450" indent="-171450">
              <a:buFont typeface="Arial" panose="020B0604020202020204" pitchFamily="34" charset="0"/>
              <a:buChar char="•"/>
            </a:pPr>
            <a:r>
              <a:rPr lang="en-US" sz="1600" b="1" i="1">
                <a:ln w="0"/>
                <a:effectLst>
                  <a:outerShdw blurRad="38100" dist="25400" dir="5400000" algn="ctr" rotWithShape="0">
                    <a:srgbClr val="6E747A">
                      <a:alpha val="43000"/>
                    </a:srgbClr>
                  </a:outerShdw>
                </a:effectLst>
              </a:rPr>
              <a:t>It configs </a:t>
            </a:r>
            <a:r>
              <a:rPr lang="en-US" sz="1600" i="1">
                <a:ln w="0"/>
                <a:effectLst>
                  <a:outerShdw blurRad="38100" dist="25400" dir="5400000" algn="ctr" rotWithShape="0">
                    <a:srgbClr val="6E747A">
                      <a:alpha val="43000"/>
                    </a:srgbClr>
                  </a:outerShdw>
                </a:effectLst>
              </a:rPr>
              <a:t>&amp; </a:t>
            </a:r>
            <a:r>
              <a:rPr lang="en-US" sz="1600" b="1" i="1">
                <a:ln w="0"/>
                <a:effectLst>
                  <a:outerShdw blurRad="38100" dist="25400" dir="5400000" algn="ctr" rotWithShape="0">
                    <a:srgbClr val="6E747A">
                      <a:alpha val="43000"/>
                    </a:srgbClr>
                  </a:outerShdw>
                </a:effectLst>
              </a:rPr>
              <a:t>returns </a:t>
            </a:r>
            <a:r>
              <a:rPr lang="en-US" sz="1600" i="1">
                <a:ln w="0"/>
                <a:effectLst>
                  <a:outerShdw blurRad="38100" dist="25400" dir="5400000" algn="ctr" rotWithShape="0">
                    <a:srgbClr val="6E747A">
                      <a:alpha val="43000"/>
                    </a:srgbClr>
                  </a:outerShdw>
                </a:effectLst>
              </a:rPr>
              <a:t> a </a:t>
            </a:r>
            <a:r>
              <a:rPr lang="en-US" sz="1600" b="1" i="1">
                <a:ln w="0"/>
                <a:effectLst>
                  <a:outerShdw blurRad="38100" dist="25400" dir="5400000" algn="ctr" rotWithShape="0">
                    <a:srgbClr val="6E747A">
                      <a:alpha val="43000"/>
                    </a:srgbClr>
                  </a:outerShdw>
                </a:effectLst>
              </a:rPr>
              <a:t>WebDriver</a:t>
            </a:r>
            <a:r>
              <a:rPr lang="en-US" sz="1600" i="1">
                <a:ln w="0"/>
                <a:effectLst>
                  <a:outerShdw blurRad="38100" dist="25400" dir="5400000" algn="ctr" rotWithShape="0">
                    <a:srgbClr val="6E747A">
                      <a:alpha val="43000"/>
                    </a:srgbClr>
                  </a:outerShdw>
                </a:effectLst>
              </a:rPr>
              <a:t> for either Chrome or Firefox.</a:t>
            </a:r>
          </a:p>
        </p:txBody>
      </p:sp>
      <p:sp>
        <p:nvSpPr>
          <p:cNvPr id="4" name="Arrow: Down 3">
            <a:extLst>
              <a:ext uri="{FF2B5EF4-FFF2-40B4-BE49-F238E27FC236}">
                <a16:creationId xmlns:a16="http://schemas.microsoft.com/office/drawing/2014/main" id="{22725F9C-A0F6-26E1-586C-5A393B732C28}"/>
              </a:ext>
            </a:extLst>
          </p:cNvPr>
          <p:cNvSpPr/>
          <p:nvPr/>
        </p:nvSpPr>
        <p:spPr>
          <a:xfrm rot="7424476">
            <a:off x="4313191" y="883193"/>
            <a:ext cx="224766" cy="41253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Curved 5">
            <a:extLst>
              <a:ext uri="{FF2B5EF4-FFF2-40B4-BE49-F238E27FC236}">
                <a16:creationId xmlns:a16="http://schemas.microsoft.com/office/drawing/2014/main" id="{71B65A2F-42A2-229F-234F-977FD719B3FE}"/>
              </a:ext>
            </a:extLst>
          </p:cNvPr>
          <p:cNvCxnSpPr>
            <a:cxnSpLocks/>
          </p:cNvCxnSpPr>
          <p:nvPr/>
        </p:nvCxnSpPr>
        <p:spPr>
          <a:xfrm rot="16200000" flipH="1">
            <a:off x="1902628" y="1819939"/>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3F818204-77E0-2127-187E-226944AEAA19}"/>
              </a:ext>
            </a:extLst>
          </p:cNvPr>
          <p:cNvCxnSpPr>
            <a:cxnSpLocks/>
          </p:cNvCxnSpPr>
          <p:nvPr/>
        </p:nvCxnSpPr>
        <p:spPr>
          <a:xfrm rot="16200000" flipH="1">
            <a:off x="3040577" y="4959238"/>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72074E9D-0FA5-124A-98EB-1EE98A613EC2}"/>
              </a:ext>
            </a:extLst>
          </p:cNvPr>
          <p:cNvCxnSpPr>
            <a:cxnSpLocks/>
          </p:cNvCxnSpPr>
          <p:nvPr/>
        </p:nvCxnSpPr>
        <p:spPr>
          <a:xfrm rot="10800000" flipV="1">
            <a:off x="2949390" y="4633838"/>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E8BA58-C9BC-BDFB-A2BB-98B150FF4043}"/>
              </a:ext>
            </a:extLst>
          </p:cNvPr>
          <p:cNvSpPr txBox="1"/>
          <p:nvPr/>
        </p:nvSpPr>
        <p:spPr>
          <a:xfrm>
            <a:off x="4739268" y="2642066"/>
            <a:ext cx="1934124" cy="369332"/>
          </a:xfrm>
          <a:prstGeom prst="rect">
            <a:avLst/>
          </a:prstGeom>
          <a:solidFill>
            <a:schemeClr val="accent4">
              <a:lumMod val="20000"/>
              <a:lumOff val="80000"/>
            </a:schemeClr>
          </a:solidFill>
        </p:spPr>
        <p:txBody>
          <a:bodyPr wrap="square" rtlCol="0">
            <a:spAutoFit/>
          </a:bodyPr>
          <a:lstStyle/>
          <a:p>
            <a:r>
              <a:rPr lang="en-US"/>
              <a:t>webdriver.Firefox()</a:t>
            </a:r>
          </a:p>
        </p:txBody>
      </p:sp>
      <p:sp>
        <p:nvSpPr>
          <p:cNvPr id="11" name="Rectangle 10">
            <a:extLst>
              <a:ext uri="{FF2B5EF4-FFF2-40B4-BE49-F238E27FC236}">
                <a16:creationId xmlns:a16="http://schemas.microsoft.com/office/drawing/2014/main" id="{C0C6C318-25EF-8133-2A4D-D0C40020D4C1}"/>
              </a:ext>
            </a:extLst>
          </p:cNvPr>
          <p:cNvSpPr/>
          <p:nvPr/>
        </p:nvSpPr>
        <p:spPr>
          <a:xfrm>
            <a:off x="6673392" y="2642066"/>
            <a:ext cx="5296829" cy="36933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97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389964" y="221689"/>
            <a:ext cx="6781801"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n w="0"/>
                <a:solidFill>
                  <a:schemeClr val="accent1"/>
                </a:solidFill>
                <a:effectLst>
                  <a:outerShdw blurRad="38100" dist="38100" dir="2700000" algn="tl">
                    <a:srgbClr val="000000">
                      <a:alpha val="43137"/>
                    </a:srgbClr>
                  </a:outerShdw>
                </a:effectLst>
              </a:rPr>
              <a:t>2. Fixture(</a:t>
            </a:r>
            <a:r>
              <a:rPr lang="en-US" sz="4000" b="1">
                <a:ln w="0"/>
                <a:solidFill>
                  <a:srgbClr val="7030A0"/>
                </a:solidFill>
                <a:effectLst>
                  <a:outerShdw blurRad="38100" dist="38100" dir="2700000" algn="tl">
                    <a:srgbClr val="000000">
                      <a:alpha val="43137"/>
                    </a:srgbClr>
                  </a:outerShdw>
                </a:effectLst>
              </a:rPr>
              <a:t>scope</a:t>
            </a:r>
            <a:r>
              <a:rPr lang="en-US" sz="4000" b="1">
                <a:ln w="0"/>
                <a:solidFill>
                  <a:schemeClr val="accent1"/>
                </a:solidFill>
                <a:effectLst>
                  <a:outerShdw blurRad="38100" dist="38100" dir="2700000" algn="tl">
                    <a:srgbClr val="000000">
                      <a:alpha val="43137"/>
                    </a:srgbClr>
                  </a:outerShdw>
                </a:effectLst>
              </a:rPr>
              <a:t>=‘</a:t>
            </a:r>
            <a:r>
              <a:rPr lang="en-US" sz="4000" b="1" u="sng">
                <a:ln w="0"/>
                <a:solidFill>
                  <a:schemeClr val="accent1"/>
                </a:solidFill>
                <a:effectLst>
                  <a:outerShdw blurRad="38100" dist="38100" dir="2700000" algn="tl">
                    <a:srgbClr val="000000">
                      <a:alpha val="43137"/>
                    </a:srgbClr>
                  </a:outerShdw>
                </a:effectLst>
              </a:rPr>
              <a:t>class</a:t>
            </a:r>
            <a:r>
              <a:rPr lang="en-US" sz="4000" b="1">
                <a:ln w="0"/>
                <a:solidFill>
                  <a:schemeClr val="accent1"/>
                </a:solidFill>
                <a:effectLst>
                  <a:outerShdw blurRad="38100" dist="38100" dir="2700000" algn="tl">
                    <a:srgbClr val="000000">
                      <a:alpha val="43137"/>
                    </a:srgbClr>
                  </a:outerShdw>
                </a:effectLst>
              </a:rPr>
              <a:t>’) </a:t>
            </a:r>
            <a:r>
              <a:rPr lang="en-US" sz="4000" b="1">
                <a:ln w="0"/>
                <a:effectLst>
                  <a:outerShdw blurRad="38100" dist="38100" dir="2700000" algn="tl">
                    <a:srgbClr val="000000">
                      <a:alpha val="43137"/>
                    </a:srgbClr>
                  </a:outerShdw>
                </a:effectLst>
              </a:rPr>
              <a:t>in Pytest</a:t>
            </a:r>
            <a:endParaRPr lang="en-US" sz="4000"/>
          </a:p>
        </p:txBody>
      </p:sp>
      <p:pic>
        <p:nvPicPr>
          <p:cNvPr id="7" name="Picture 6">
            <a:extLst>
              <a:ext uri="{FF2B5EF4-FFF2-40B4-BE49-F238E27FC236}">
                <a16:creationId xmlns:a16="http://schemas.microsoft.com/office/drawing/2014/main" id="{282696D8-877F-A417-C4D0-E3707901B7AE}"/>
              </a:ext>
            </a:extLst>
          </p:cNvPr>
          <p:cNvPicPr>
            <a:picLocks noChangeAspect="1"/>
          </p:cNvPicPr>
          <p:nvPr/>
        </p:nvPicPr>
        <p:blipFill>
          <a:blip r:embed="rId2"/>
          <a:stretch>
            <a:fillRect/>
          </a:stretch>
        </p:blipFill>
        <p:spPr>
          <a:xfrm>
            <a:off x="7677002" y="221689"/>
            <a:ext cx="4013216" cy="586691"/>
          </a:xfrm>
          <a:prstGeom prst="rect">
            <a:avLst/>
          </a:prstGeom>
          <a:effectLst>
            <a:outerShdw blurRad="63500" sx="102000" sy="102000" algn="ctr" rotWithShape="0">
              <a:prstClr val="black">
                <a:alpha val="40000"/>
              </a:prstClr>
            </a:outerShdw>
          </a:effectLst>
        </p:spPr>
      </p:pic>
      <p:pic>
        <p:nvPicPr>
          <p:cNvPr id="47" name="Picture 46">
            <a:extLst>
              <a:ext uri="{FF2B5EF4-FFF2-40B4-BE49-F238E27FC236}">
                <a16:creationId xmlns:a16="http://schemas.microsoft.com/office/drawing/2014/main" id="{52DEDDBE-A323-0EBC-5B28-88B37348C5E4}"/>
              </a:ext>
            </a:extLst>
          </p:cNvPr>
          <p:cNvPicPr>
            <a:picLocks noChangeAspect="1"/>
          </p:cNvPicPr>
          <p:nvPr/>
        </p:nvPicPr>
        <p:blipFill>
          <a:blip r:embed="rId3"/>
          <a:stretch>
            <a:fillRect/>
          </a:stretch>
        </p:blipFill>
        <p:spPr>
          <a:xfrm>
            <a:off x="257980" y="1307828"/>
            <a:ext cx="11640180" cy="5182272"/>
          </a:xfrm>
          <a:prstGeom prst="rect">
            <a:avLst/>
          </a:prstGeom>
          <a:effectLst>
            <a:outerShdw blurRad="63500" sx="102000" sy="102000" algn="ctr" rotWithShape="0">
              <a:prstClr val="black">
                <a:alpha val="40000"/>
              </a:prstClr>
            </a:outerShdw>
          </a:effectLst>
        </p:spPr>
      </p:pic>
      <p:sp>
        <p:nvSpPr>
          <p:cNvPr id="49" name="TextBox 48">
            <a:extLst>
              <a:ext uri="{FF2B5EF4-FFF2-40B4-BE49-F238E27FC236}">
                <a16:creationId xmlns:a16="http://schemas.microsoft.com/office/drawing/2014/main" id="{445C7719-65D6-7FD6-3C75-732A3AD1AA16}"/>
              </a:ext>
            </a:extLst>
          </p:cNvPr>
          <p:cNvSpPr txBox="1"/>
          <p:nvPr/>
        </p:nvSpPr>
        <p:spPr>
          <a:xfrm>
            <a:off x="5462258" y="2963463"/>
            <a:ext cx="1810801"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200" i="1">
                <a:ln w="0"/>
                <a:effectLst>
                  <a:outerShdw blurRad="38100" dist="25400" dir="5400000" algn="ctr" rotWithShape="0">
                    <a:srgbClr val="6E747A">
                      <a:alpha val="43000"/>
                    </a:srgbClr>
                  </a:outerShdw>
                </a:effectLst>
              </a:rPr>
              <a:t>request</a:t>
            </a:r>
            <a:r>
              <a:rPr lang="en-US" sz="1200">
                <a:ln w="0"/>
                <a:effectLst>
                  <a:outerShdw blurRad="38100" dist="25400" dir="5400000" algn="ctr" rotWithShape="0">
                    <a:srgbClr val="6E747A">
                      <a:alpha val="43000"/>
                    </a:srgbClr>
                  </a:outerShdw>
                </a:effectLst>
              </a:rPr>
              <a:t>=</a:t>
            </a:r>
            <a:r>
              <a:rPr lang="en-US" sz="1200" b="1">
                <a:ln w="0"/>
                <a:solidFill>
                  <a:srgbClr val="FF0000"/>
                </a:solidFill>
                <a:effectLst>
                  <a:outerShdw blurRad="38100" dist="25400" dir="5400000" algn="ctr" rotWithShape="0">
                    <a:srgbClr val="6E747A">
                      <a:alpha val="43000"/>
                    </a:srgbClr>
                  </a:outerShdw>
                </a:effectLst>
              </a:rPr>
              <a:t>parameter</a:t>
            </a:r>
            <a:r>
              <a:rPr lang="en-US" sz="1200" b="1">
                <a:ln w="0"/>
                <a:effectLst>
                  <a:outerShdw blurRad="38100" dist="25400" dir="5400000" algn="ctr" rotWithShape="0">
                    <a:srgbClr val="6E747A">
                      <a:alpha val="43000"/>
                    </a:srgbClr>
                  </a:outerShdw>
                </a:effectLst>
              </a:rPr>
              <a:t> </a:t>
            </a:r>
            <a:r>
              <a:rPr lang="en-US" sz="1200">
                <a:ln w="0"/>
                <a:effectLst>
                  <a:outerShdw blurRad="38100" dist="25400" dir="5400000" algn="ctr" rotWithShape="0">
                    <a:srgbClr val="6E747A">
                      <a:alpha val="43000"/>
                    </a:srgbClr>
                  </a:outerShdw>
                </a:effectLst>
              </a:rPr>
              <a:t>name</a:t>
            </a:r>
          </a:p>
          <a:p>
            <a:r>
              <a:rPr lang="en-US" sz="1200" b="1" i="1">
                <a:ln w="0"/>
                <a:effectLst>
                  <a:outerShdw blurRad="38100" dist="25400" dir="5400000" algn="ctr" rotWithShape="0">
                    <a:srgbClr val="6E747A">
                      <a:alpha val="43000"/>
                    </a:srgbClr>
                  </a:outerShdw>
                </a:effectLst>
              </a:rPr>
              <a:t>.</a:t>
            </a:r>
            <a:r>
              <a:rPr lang="en-US" sz="1200" b="1" i="1">
                <a:ln w="0"/>
                <a:solidFill>
                  <a:srgbClr val="FF0000"/>
                </a:solidFill>
                <a:effectLst>
                  <a:outerShdw blurRad="38100" dist="25400" dir="5400000" algn="ctr" rotWithShape="0">
                    <a:srgbClr val="6E747A">
                      <a:alpha val="43000"/>
                    </a:srgbClr>
                  </a:outerShdw>
                </a:effectLst>
              </a:rPr>
              <a:t>cls</a:t>
            </a:r>
            <a:r>
              <a:rPr lang="en-US" sz="1200" i="1">
                <a:ln w="0"/>
                <a:effectLst>
                  <a:outerShdw blurRad="38100" dist="25400" dir="5400000" algn="ctr" rotWithShape="0">
                    <a:srgbClr val="6E747A">
                      <a:alpha val="43000"/>
                    </a:srgbClr>
                  </a:outerShdw>
                </a:effectLst>
              </a:rPr>
              <a:t>= class</a:t>
            </a:r>
          </a:p>
          <a:p>
            <a:r>
              <a:rPr lang="en-US" sz="1200" b="1" i="1">
                <a:ln w="0"/>
                <a:effectLst>
                  <a:outerShdw blurRad="38100" dist="25400" dir="5400000" algn="ctr" rotWithShape="0">
                    <a:srgbClr val="6E747A">
                      <a:alpha val="43000"/>
                    </a:srgbClr>
                  </a:outerShdw>
                </a:effectLst>
              </a:rPr>
              <a:t>.</a:t>
            </a:r>
            <a:r>
              <a:rPr lang="en-US" sz="1200" b="1" i="1">
                <a:ln w="0"/>
                <a:solidFill>
                  <a:srgbClr val="FF0000"/>
                </a:solidFill>
                <a:effectLst>
                  <a:outerShdw blurRad="38100" dist="25400" dir="5400000" algn="ctr" rotWithShape="0">
                    <a:srgbClr val="6E747A">
                      <a:alpha val="43000"/>
                    </a:srgbClr>
                  </a:outerShdw>
                </a:effectLst>
              </a:rPr>
              <a:t>driver</a:t>
            </a:r>
            <a:r>
              <a:rPr lang="en-US" sz="1200" i="1">
                <a:ln w="0"/>
                <a:effectLst>
                  <a:outerShdw blurRad="38100" dist="25400" dir="5400000" algn="ctr" rotWithShape="0">
                    <a:srgbClr val="6E747A">
                      <a:alpha val="43000"/>
                    </a:srgbClr>
                  </a:outerShdw>
                </a:effectLst>
              </a:rPr>
              <a:t>=driver</a:t>
            </a:r>
            <a:endParaRPr lang="en-US" sz="1200" b="1" i="1"/>
          </a:p>
        </p:txBody>
      </p:sp>
      <p:sp>
        <p:nvSpPr>
          <p:cNvPr id="50" name="TextBox 49">
            <a:extLst>
              <a:ext uri="{FF2B5EF4-FFF2-40B4-BE49-F238E27FC236}">
                <a16:creationId xmlns:a16="http://schemas.microsoft.com/office/drawing/2014/main" id="{7D0FBE54-41A3-9086-68F5-AAB5580B960A}"/>
              </a:ext>
            </a:extLst>
          </p:cNvPr>
          <p:cNvSpPr txBox="1"/>
          <p:nvPr/>
        </p:nvSpPr>
        <p:spPr>
          <a:xfrm>
            <a:off x="6519095" y="3228738"/>
            <a:ext cx="1568754" cy="46166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200">
                <a:ln w="0"/>
                <a:effectLst>
                  <a:outerShdw blurRad="38100" dist="25400" dir="5400000" algn="ctr" rotWithShape="0">
                    <a:srgbClr val="6E747A">
                      <a:alpha val="43000"/>
                    </a:srgbClr>
                  </a:outerShdw>
                </a:effectLst>
              </a:rPr>
              <a:t>driver </a:t>
            </a:r>
            <a:r>
              <a:rPr lang="en-US" sz="1200" b="1">
                <a:ln w="0"/>
                <a:solidFill>
                  <a:srgbClr val="FF0000"/>
                </a:solidFill>
                <a:effectLst>
                  <a:outerShdw blurRad="38100" dist="25400" dir="5400000" algn="ctr" rotWithShape="0">
                    <a:srgbClr val="6E747A">
                      <a:alpha val="43000"/>
                    </a:srgbClr>
                  </a:outerShdw>
                </a:effectLst>
              </a:rPr>
              <a:t>not</a:t>
            </a:r>
            <a:r>
              <a:rPr lang="en-US" sz="1200">
                <a:ln w="0"/>
                <a:effectLst>
                  <a:outerShdw blurRad="38100" dist="25400" dir="5400000" algn="ctr" rotWithShape="0">
                    <a:srgbClr val="6E747A">
                      <a:alpha val="43000"/>
                    </a:srgbClr>
                  </a:outerShdw>
                </a:effectLst>
              </a:rPr>
              <a:t> initialized as </a:t>
            </a:r>
            <a:r>
              <a:rPr lang="en-US" sz="1200" b="1">
                <a:ln w="0"/>
                <a:effectLst>
                  <a:outerShdw blurRad="38100" dist="25400" dir="5400000" algn="ctr" rotWithShape="0">
                    <a:srgbClr val="6E747A">
                      <a:alpha val="43000"/>
                    </a:srgbClr>
                  </a:outerShdw>
                </a:effectLst>
              </a:rPr>
              <a:t>global</a:t>
            </a:r>
            <a:endParaRPr lang="en-US" sz="1200" b="1"/>
          </a:p>
        </p:txBody>
      </p:sp>
      <p:sp>
        <p:nvSpPr>
          <p:cNvPr id="51" name="TextBox 50">
            <a:extLst>
              <a:ext uri="{FF2B5EF4-FFF2-40B4-BE49-F238E27FC236}">
                <a16:creationId xmlns:a16="http://schemas.microsoft.com/office/drawing/2014/main" id="{CA89E690-3B1C-78D4-8B7B-584AE859DCFA}"/>
              </a:ext>
            </a:extLst>
          </p:cNvPr>
          <p:cNvSpPr txBox="1"/>
          <p:nvPr/>
        </p:nvSpPr>
        <p:spPr>
          <a:xfrm>
            <a:off x="2208297" y="5080073"/>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Child class</a:t>
            </a:r>
            <a:endParaRPr lang="en-US" sz="1100" b="1"/>
          </a:p>
        </p:txBody>
      </p:sp>
      <p:cxnSp>
        <p:nvCxnSpPr>
          <p:cNvPr id="54" name="Connector: Curved 53">
            <a:extLst>
              <a:ext uri="{FF2B5EF4-FFF2-40B4-BE49-F238E27FC236}">
                <a16:creationId xmlns:a16="http://schemas.microsoft.com/office/drawing/2014/main" id="{5C03775A-204B-A50A-498B-681CE926A272}"/>
              </a:ext>
            </a:extLst>
          </p:cNvPr>
          <p:cNvCxnSpPr>
            <a:cxnSpLocks/>
          </p:cNvCxnSpPr>
          <p:nvPr/>
        </p:nvCxnSpPr>
        <p:spPr>
          <a:xfrm rot="16200000" flipH="1">
            <a:off x="1902627" y="1819938"/>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F72DF713-F821-A8FC-D3F9-80E4E9E09120}"/>
              </a:ext>
            </a:extLst>
          </p:cNvPr>
          <p:cNvCxnSpPr>
            <a:cxnSpLocks/>
          </p:cNvCxnSpPr>
          <p:nvPr/>
        </p:nvCxnSpPr>
        <p:spPr>
          <a:xfrm rot="16200000" flipH="1">
            <a:off x="3040575" y="4769983"/>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352BCDA6-A03C-2766-674C-09762573D200}"/>
              </a:ext>
            </a:extLst>
          </p:cNvPr>
          <p:cNvCxnSpPr>
            <a:cxnSpLocks/>
          </p:cNvCxnSpPr>
          <p:nvPr/>
        </p:nvCxnSpPr>
        <p:spPr>
          <a:xfrm rot="10800000" flipV="1">
            <a:off x="2949388" y="4444583"/>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169A2AF-9C91-2E57-92B6-695763EA7D02}"/>
              </a:ext>
            </a:extLst>
          </p:cNvPr>
          <p:cNvSpPr txBox="1"/>
          <p:nvPr/>
        </p:nvSpPr>
        <p:spPr>
          <a:xfrm>
            <a:off x="2927914" y="1038403"/>
            <a:ext cx="2378742"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b="1">
                <a:ln w="0"/>
                <a:solidFill>
                  <a:srgbClr val="FF0000"/>
                </a:solidFill>
                <a:effectLst>
                  <a:outerShdw blurRad="38100" dist="25400" dir="5400000" algn="ctr" rotWithShape="0">
                    <a:srgbClr val="6E747A">
                      <a:alpha val="43000"/>
                    </a:srgbClr>
                  </a:outerShdw>
                </a:effectLst>
              </a:rPr>
              <a:t>Fixture(</a:t>
            </a:r>
            <a:r>
              <a:rPr lang="en-US" sz="1100" b="1">
                <a:ln w="0"/>
                <a:solidFill>
                  <a:srgbClr val="7030A0"/>
                </a:solidFill>
                <a:effectLst>
                  <a:outerShdw blurRad="38100" dist="25400" dir="5400000" algn="ctr" rotWithShape="0">
                    <a:srgbClr val="6E747A">
                      <a:alpha val="43000"/>
                    </a:srgbClr>
                  </a:outerShdw>
                </a:effectLst>
              </a:rPr>
              <a:t>params</a:t>
            </a:r>
            <a:r>
              <a:rPr lang="en-US" sz="1100">
                <a:ln w="0"/>
                <a:effectLst>
                  <a:outerShdw blurRad="38100" dist="25400" dir="5400000" algn="ctr" rotWithShape="0">
                    <a:srgbClr val="6E747A">
                      <a:alpha val="43000"/>
                    </a:srgbClr>
                  </a:outerShdw>
                </a:effectLst>
              </a:rPr>
              <a:t> = </a:t>
            </a:r>
            <a:r>
              <a:rPr lang="en-US" sz="1100">
                <a:ln w="0"/>
                <a:effectLst>
                  <a:outerShdw blurRad="38100" dist="25400" dir="5400000" algn="ctr" rotWithShape="0">
                    <a:srgbClr val="6E747A">
                      <a:alpha val="43000"/>
                    </a:srgbClr>
                  </a:outerShdw>
                </a:effectLst>
                <a:highlight>
                  <a:srgbClr val="FFFF00"/>
                </a:highlight>
              </a:rPr>
              <a:t>List</a:t>
            </a:r>
            <a:r>
              <a:rPr lang="en-US" sz="1100">
                <a:ln w="0"/>
                <a:effectLst>
                  <a:outerShdw blurRad="38100" dist="25400" dir="5400000" algn="ctr" rotWithShape="0">
                    <a:srgbClr val="6E747A">
                      <a:alpha val="43000"/>
                    </a:srgbClr>
                  </a:outerShdw>
                </a:effectLst>
              </a:rPr>
              <a:t> is passed </a:t>
            </a:r>
            <a:endParaRPr lang="en-US" sz="1100" b="1"/>
          </a:p>
        </p:txBody>
      </p:sp>
      <p:sp>
        <p:nvSpPr>
          <p:cNvPr id="58" name="TextBox 57">
            <a:extLst>
              <a:ext uri="{FF2B5EF4-FFF2-40B4-BE49-F238E27FC236}">
                <a16:creationId xmlns:a16="http://schemas.microsoft.com/office/drawing/2014/main" id="{E60CD75F-7474-9C06-7A74-3EDEC8B6FFC0}"/>
              </a:ext>
            </a:extLst>
          </p:cNvPr>
          <p:cNvSpPr txBox="1"/>
          <p:nvPr/>
        </p:nvSpPr>
        <p:spPr>
          <a:xfrm>
            <a:off x="4802841" y="841435"/>
            <a:ext cx="2942457" cy="433338"/>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pPr marL="171450" indent="-171450">
              <a:buFont typeface="Arial" panose="020B0604020202020204" pitchFamily="34" charset="0"/>
              <a:buChar char="•"/>
            </a:pPr>
            <a:r>
              <a:rPr lang="en-US" sz="1100" b="1">
                <a:ln w="0"/>
                <a:solidFill>
                  <a:srgbClr val="7030A0"/>
                </a:solidFill>
                <a:effectLst>
                  <a:outerShdw blurRad="38100" dist="25400" dir="5400000" algn="ctr" rotWithShape="0">
                    <a:srgbClr val="6E747A">
                      <a:alpha val="43000"/>
                    </a:srgbClr>
                  </a:outerShdw>
                </a:effectLst>
              </a:rPr>
              <a:t>params</a:t>
            </a:r>
            <a:r>
              <a:rPr lang="en-US" sz="1100">
                <a:ln w="0"/>
                <a:effectLst>
                  <a:outerShdw blurRad="38100" dist="25400" dir="5400000" algn="ctr" rotWithShape="0">
                    <a:srgbClr val="6E747A">
                      <a:alpha val="43000"/>
                    </a:srgbClr>
                  </a:outerShdw>
                </a:effectLst>
              </a:rPr>
              <a:t> = List is hardcoded in this eg</a:t>
            </a:r>
          </a:p>
          <a:p>
            <a:pPr marL="171450" indent="-171450">
              <a:buFont typeface="Arial" panose="020B0604020202020204" pitchFamily="34" charset="0"/>
              <a:buChar char="•"/>
            </a:pPr>
            <a:r>
              <a:rPr lang="en-US" sz="1100" b="1">
                <a:ln w="0"/>
                <a:solidFill>
                  <a:srgbClr val="FF0000"/>
                </a:solidFill>
                <a:effectLst>
                  <a:outerShdw blurRad="38100" dist="25400" dir="5400000" algn="ctr" rotWithShape="0">
                    <a:srgbClr val="6E747A">
                      <a:alpha val="43000"/>
                    </a:srgbClr>
                  </a:outerShdw>
                </a:effectLst>
              </a:rPr>
              <a:t>loop</a:t>
            </a:r>
            <a:r>
              <a:rPr lang="en-US" sz="1100">
                <a:ln w="0"/>
                <a:effectLst>
                  <a:outerShdw blurRad="38100" dist="25400" dir="5400000" algn="ctr" rotWithShape="0">
                    <a:srgbClr val="6E747A">
                      <a:alpha val="43000"/>
                    </a:srgbClr>
                  </a:outerShdw>
                </a:effectLst>
              </a:rPr>
              <a:t> = </a:t>
            </a:r>
            <a:r>
              <a:rPr lang="en-US" sz="1100">
                <a:ln w="0"/>
                <a:effectLst>
                  <a:outerShdw blurRad="38100" dist="25400" dir="5400000" algn="ctr" rotWithShape="0">
                    <a:srgbClr val="6E747A">
                      <a:alpha val="43000"/>
                    </a:srgbClr>
                  </a:outerShdw>
                </a:effectLst>
                <a:highlight>
                  <a:srgbClr val="FFFF00"/>
                </a:highlight>
              </a:rPr>
              <a:t>till all elements in the list are executed</a:t>
            </a:r>
            <a:endParaRPr lang="en-US" sz="1100" b="1"/>
          </a:p>
        </p:txBody>
      </p:sp>
      <p:sp>
        <p:nvSpPr>
          <p:cNvPr id="60" name="TextBox 59">
            <a:extLst>
              <a:ext uri="{FF2B5EF4-FFF2-40B4-BE49-F238E27FC236}">
                <a16:creationId xmlns:a16="http://schemas.microsoft.com/office/drawing/2014/main" id="{AC236ADA-AF01-33F0-DD99-964ABE0A99DB}"/>
              </a:ext>
            </a:extLst>
          </p:cNvPr>
          <p:cNvSpPr txBox="1"/>
          <p:nvPr/>
        </p:nvSpPr>
        <p:spPr>
          <a:xfrm>
            <a:off x="4205399" y="4634179"/>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Parent class</a:t>
            </a:r>
            <a:endParaRPr lang="en-US" sz="1100" b="1"/>
          </a:p>
        </p:txBody>
      </p:sp>
      <p:sp>
        <p:nvSpPr>
          <p:cNvPr id="62" name="TextBox 61">
            <a:extLst>
              <a:ext uri="{FF2B5EF4-FFF2-40B4-BE49-F238E27FC236}">
                <a16:creationId xmlns:a16="http://schemas.microsoft.com/office/drawing/2014/main" id="{263F0A25-5F38-C3AE-1802-0A44E977A7B5}"/>
              </a:ext>
            </a:extLst>
          </p:cNvPr>
          <p:cNvSpPr txBox="1"/>
          <p:nvPr/>
        </p:nvSpPr>
        <p:spPr>
          <a:xfrm>
            <a:off x="4269080" y="1559914"/>
            <a:ext cx="1406945"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i="1">
                <a:ln w="0"/>
                <a:effectLst>
                  <a:outerShdw blurRad="38100" dist="25400" dir="5400000" algn="ctr" rotWithShape="0">
                    <a:srgbClr val="6E747A">
                      <a:alpha val="43000"/>
                    </a:srgbClr>
                  </a:outerShdw>
                </a:effectLst>
              </a:rPr>
              <a:t>request</a:t>
            </a:r>
            <a:r>
              <a:rPr lang="en-US" sz="1100">
                <a:ln w="0"/>
                <a:effectLst>
                  <a:outerShdw blurRad="38100" dist="25400" dir="5400000" algn="ctr" rotWithShape="0">
                    <a:srgbClr val="6E747A">
                      <a:alpha val="43000"/>
                    </a:srgbClr>
                  </a:outerShdw>
                </a:effectLst>
              </a:rPr>
              <a:t> as parameter</a:t>
            </a:r>
            <a:endParaRPr lang="en-US" sz="1100" b="1"/>
          </a:p>
        </p:txBody>
      </p:sp>
      <p:sp>
        <p:nvSpPr>
          <p:cNvPr id="71" name="TextBox 70">
            <a:extLst>
              <a:ext uri="{FF2B5EF4-FFF2-40B4-BE49-F238E27FC236}">
                <a16:creationId xmlns:a16="http://schemas.microsoft.com/office/drawing/2014/main" id="{B843E73E-3D3F-EFF3-8B11-1873F80CF9FE}"/>
              </a:ext>
            </a:extLst>
          </p:cNvPr>
          <p:cNvSpPr txBox="1"/>
          <p:nvPr/>
        </p:nvSpPr>
        <p:spPr>
          <a:xfrm>
            <a:off x="5013745" y="4722479"/>
            <a:ext cx="2277035" cy="43088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i="1">
                <a:ln w="0"/>
                <a:effectLst>
                  <a:outerShdw blurRad="38100" dist="25400" dir="5400000" algn="ctr" rotWithShape="0">
                    <a:srgbClr val="6E747A">
                      <a:alpha val="43000"/>
                    </a:srgbClr>
                  </a:outerShdw>
                </a:effectLst>
              </a:rPr>
              <a:t>‘</a:t>
            </a:r>
            <a:r>
              <a:rPr lang="en-US" sz="1100" b="1" i="1" err="1">
                <a:ln w="0"/>
                <a:effectLst>
                  <a:outerShdw blurRad="38100" dist="25400" dir="5400000" algn="ctr" rotWithShape="0">
                    <a:srgbClr val="6E747A">
                      <a:alpha val="43000"/>
                    </a:srgbClr>
                  </a:outerShdw>
                </a:effectLst>
              </a:rPr>
              <a:t>init__driver</a:t>
            </a:r>
            <a:r>
              <a:rPr lang="en-US" sz="1100" i="1">
                <a:ln w="0"/>
                <a:effectLst>
                  <a:outerShdw blurRad="38100" dist="25400" dir="5400000" algn="ctr" rotWithShape="0">
                    <a:srgbClr val="6E747A">
                      <a:alpha val="43000"/>
                    </a:srgbClr>
                  </a:outerShdw>
                </a:effectLst>
              </a:rPr>
              <a:t>’ provides the driver to the calling class.</a:t>
            </a:r>
            <a:endParaRPr lang="en-US" sz="1100" b="1"/>
          </a:p>
        </p:txBody>
      </p:sp>
      <p:sp>
        <p:nvSpPr>
          <p:cNvPr id="72" name="TextBox 71">
            <a:extLst>
              <a:ext uri="{FF2B5EF4-FFF2-40B4-BE49-F238E27FC236}">
                <a16:creationId xmlns:a16="http://schemas.microsoft.com/office/drawing/2014/main" id="{9F262204-0E79-B185-10C9-91E671063D6A}"/>
              </a:ext>
            </a:extLst>
          </p:cNvPr>
          <p:cNvSpPr txBox="1"/>
          <p:nvPr/>
        </p:nvSpPr>
        <p:spPr>
          <a:xfrm>
            <a:off x="4999203" y="5570930"/>
            <a:ext cx="2682638"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child inherits the driver from the parent</a:t>
            </a:r>
            <a:endParaRPr lang="en-US" sz="1100" b="1"/>
          </a:p>
        </p:txBody>
      </p:sp>
      <p:pic>
        <p:nvPicPr>
          <p:cNvPr id="74" name="Picture 73">
            <a:extLst>
              <a:ext uri="{FF2B5EF4-FFF2-40B4-BE49-F238E27FC236}">
                <a16:creationId xmlns:a16="http://schemas.microsoft.com/office/drawing/2014/main" id="{A4EC3785-6F23-6F0D-2A9B-DD634DE16ABD}"/>
              </a:ext>
            </a:extLst>
          </p:cNvPr>
          <p:cNvPicPr>
            <a:picLocks noChangeAspect="1"/>
          </p:cNvPicPr>
          <p:nvPr/>
        </p:nvPicPr>
        <p:blipFill>
          <a:blip r:embed="rId4"/>
          <a:stretch>
            <a:fillRect/>
          </a:stretch>
        </p:blipFill>
        <p:spPr>
          <a:xfrm>
            <a:off x="4269080" y="6422449"/>
            <a:ext cx="6601746" cy="381053"/>
          </a:xfrm>
          <a:prstGeom prst="rect">
            <a:avLst/>
          </a:prstGeom>
          <a:effectLst>
            <a:outerShdw blurRad="63500" sx="102000" sy="102000" algn="ctr" rotWithShape="0">
              <a:prstClr val="black">
                <a:alpha val="40000"/>
              </a:prstClr>
            </a:outerShdw>
          </a:effectLst>
        </p:spPr>
      </p:pic>
      <p:sp>
        <p:nvSpPr>
          <p:cNvPr id="75" name="TextBox 74">
            <a:extLst>
              <a:ext uri="{FF2B5EF4-FFF2-40B4-BE49-F238E27FC236}">
                <a16:creationId xmlns:a16="http://schemas.microsoft.com/office/drawing/2014/main" id="{CCE03F3E-F1E0-D711-91F1-5AD5A7BA088C}"/>
              </a:ext>
            </a:extLst>
          </p:cNvPr>
          <p:cNvSpPr txBox="1"/>
          <p:nvPr/>
        </p:nvSpPr>
        <p:spPr>
          <a:xfrm>
            <a:off x="231086" y="1068495"/>
            <a:ext cx="1508066"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test_fixture_params.py</a:t>
            </a:r>
            <a:endParaRPr lang="en-US" sz="1100" b="1"/>
          </a:p>
        </p:txBody>
      </p:sp>
      <p:sp>
        <p:nvSpPr>
          <p:cNvPr id="2" name="TextBox 1">
            <a:extLst>
              <a:ext uri="{FF2B5EF4-FFF2-40B4-BE49-F238E27FC236}">
                <a16:creationId xmlns:a16="http://schemas.microsoft.com/office/drawing/2014/main" id="{638A3A5D-6F20-2EAA-7342-3B0D02B3F93A}"/>
              </a:ext>
            </a:extLst>
          </p:cNvPr>
          <p:cNvSpPr txBox="1"/>
          <p:nvPr/>
        </p:nvSpPr>
        <p:spPr>
          <a:xfrm>
            <a:off x="8390154" y="6160839"/>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b="1" u="sng">
                <a:ln w="0"/>
                <a:effectLst>
                  <a:outerShdw blurRad="38100" dist="25400" dir="5400000" algn="ctr" rotWithShape="0">
                    <a:srgbClr val="6E747A">
                      <a:alpha val="43000"/>
                    </a:srgbClr>
                  </a:outerShdw>
                </a:effectLst>
              </a:rPr>
              <a:t>Execution</a:t>
            </a:r>
            <a:r>
              <a:rPr lang="en-US" sz="1100">
                <a:ln w="0"/>
                <a:effectLst>
                  <a:outerShdw blurRad="38100" dist="25400" dir="5400000" algn="ctr" rotWithShape="0">
                    <a:srgbClr val="6E747A">
                      <a:alpha val="43000"/>
                    </a:srgbClr>
                  </a:outerShdw>
                </a:effectLst>
              </a:rPr>
              <a:t>:</a:t>
            </a:r>
            <a:endParaRPr lang="en-US" sz="1100" b="1"/>
          </a:p>
        </p:txBody>
      </p:sp>
      <p:cxnSp>
        <p:nvCxnSpPr>
          <p:cNvPr id="3" name="Connector: Curved 2">
            <a:extLst>
              <a:ext uri="{FF2B5EF4-FFF2-40B4-BE49-F238E27FC236}">
                <a16:creationId xmlns:a16="http://schemas.microsoft.com/office/drawing/2014/main" id="{E979ABA9-8B8F-4DC8-978E-30A6B3CD2CAC}"/>
              </a:ext>
            </a:extLst>
          </p:cNvPr>
          <p:cNvCxnSpPr>
            <a:cxnSpLocks/>
          </p:cNvCxnSpPr>
          <p:nvPr/>
        </p:nvCxnSpPr>
        <p:spPr>
          <a:xfrm rot="16200000" flipH="1">
            <a:off x="1902628" y="1819939"/>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86EF645B-6EF7-91C9-CE3A-10E18140FECA}"/>
              </a:ext>
            </a:extLst>
          </p:cNvPr>
          <p:cNvCxnSpPr>
            <a:cxnSpLocks/>
          </p:cNvCxnSpPr>
          <p:nvPr/>
        </p:nvCxnSpPr>
        <p:spPr>
          <a:xfrm rot="16200000" flipH="1">
            <a:off x="3040576" y="4769984"/>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D90806E4-13B3-434D-32C5-ACC7E05523CD}"/>
              </a:ext>
            </a:extLst>
          </p:cNvPr>
          <p:cNvCxnSpPr>
            <a:cxnSpLocks/>
          </p:cNvCxnSpPr>
          <p:nvPr/>
        </p:nvCxnSpPr>
        <p:spPr>
          <a:xfrm rot="10800000" flipV="1">
            <a:off x="2949389" y="4444584"/>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82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83798" y="48791"/>
            <a:ext cx="11642202"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n w="0"/>
                <a:solidFill>
                  <a:srgbClr val="C00000"/>
                </a:solidFill>
                <a:effectLst>
                  <a:outerShdw blurRad="38100" dist="38100" dir="2700000" algn="tl">
                    <a:srgbClr val="000000">
                      <a:alpha val="43137"/>
                    </a:srgbClr>
                  </a:outerShdw>
                </a:effectLst>
              </a:rPr>
              <a:t>@pytest.fixture</a:t>
            </a:r>
            <a:r>
              <a:rPr lang="en-US" sz="3600" b="1">
                <a:ln w="0"/>
                <a:solidFill>
                  <a:schemeClr val="accent1"/>
                </a:solidFill>
                <a:effectLst>
                  <a:outerShdw blurRad="38100" dist="38100" dir="2700000" algn="tl">
                    <a:srgbClr val="000000">
                      <a:alpha val="43137"/>
                    </a:srgbClr>
                  </a:outerShdw>
                </a:effectLst>
              </a:rPr>
              <a:t>(</a:t>
            </a:r>
            <a:r>
              <a:rPr lang="en-US" sz="3600" b="1">
                <a:ln w="0"/>
                <a:solidFill>
                  <a:srgbClr val="7030A0"/>
                </a:solidFill>
                <a:effectLst>
                  <a:outerShdw blurRad="38100" dist="38100" dir="2700000" algn="tl">
                    <a:srgbClr val="000000">
                      <a:alpha val="43137"/>
                    </a:srgbClr>
                  </a:outerShdw>
                </a:effectLst>
              </a:rPr>
              <a:t>param</a:t>
            </a:r>
            <a:r>
              <a:rPr lang="en-US" sz="3600" b="1">
                <a:ln w="0"/>
                <a:solidFill>
                  <a:schemeClr val="accent1"/>
                </a:solidFill>
                <a:effectLst>
                  <a:outerShdw blurRad="38100" dist="38100" dir="2700000" algn="tl">
                    <a:srgbClr val="000000">
                      <a:alpha val="43137"/>
                    </a:srgbClr>
                  </a:outerShdw>
                </a:effectLst>
              </a:rPr>
              <a:t>=[“chrome”, “firefox”], </a:t>
            </a:r>
            <a:r>
              <a:rPr lang="en-US" sz="3600" b="1">
                <a:ln w="0"/>
                <a:solidFill>
                  <a:srgbClr val="7030A0"/>
                </a:solidFill>
                <a:effectLst>
                  <a:outerShdw blurRad="38100" dist="38100" dir="2700000" algn="tl">
                    <a:srgbClr val="000000">
                      <a:alpha val="43137"/>
                    </a:srgbClr>
                  </a:outerShdw>
                </a:effectLst>
              </a:rPr>
              <a:t>scope</a:t>
            </a:r>
            <a:r>
              <a:rPr lang="en-US" sz="3600" b="1">
                <a:ln w="0"/>
                <a:solidFill>
                  <a:schemeClr val="accent1"/>
                </a:solidFill>
                <a:effectLst>
                  <a:outerShdw blurRad="38100" dist="38100" dir="2700000" algn="tl">
                    <a:srgbClr val="000000">
                      <a:alpha val="43137"/>
                    </a:srgbClr>
                  </a:outerShdw>
                </a:effectLst>
              </a:rPr>
              <a:t>=‘class’)</a:t>
            </a:r>
            <a:endParaRPr lang="en-US" sz="3600"/>
          </a:p>
        </p:txBody>
      </p:sp>
      <p:sp>
        <p:nvSpPr>
          <p:cNvPr id="4" name="TextBox 3">
            <a:extLst>
              <a:ext uri="{FF2B5EF4-FFF2-40B4-BE49-F238E27FC236}">
                <a16:creationId xmlns:a16="http://schemas.microsoft.com/office/drawing/2014/main" id="{BBB18FE3-8F86-F69B-AA14-223126B28DB5}"/>
              </a:ext>
            </a:extLst>
          </p:cNvPr>
          <p:cNvSpPr txBox="1"/>
          <p:nvPr/>
        </p:nvSpPr>
        <p:spPr>
          <a:xfrm>
            <a:off x="83798" y="557473"/>
            <a:ext cx="11642202" cy="1415772"/>
          </a:xfrm>
          <a:prstGeom prst="rect">
            <a:avLst/>
          </a:prstGeom>
          <a:no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1600" b="1">
                <a:solidFill>
                  <a:srgbClr val="7030A0"/>
                </a:solidFill>
                <a:effectLst>
                  <a:outerShdw blurRad="38100" dist="38100" dir="2700000" algn="tl">
                    <a:srgbClr val="000000">
                      <a:alpha val="43137"/>
                    </a:srgbClr>
                  </a:outerShdw>
                </a:effectLst>
              </a:rPr>
              <a:t>params</a:t>
            </a:r>
            <a:r>
              <a:rPr lang="en-US" sz="1400"/>
              <a:t> is a parameter of the </a:t>
            </a:r>
            <a:r>
              <a:rPr lang="en-US" sz="1400">
                <a:solidFill>
                  <a:srgbClr val="C00000"/>
                </a:solidFill>
              </a:rPr>
              <a:t>@pytest.fixture </a:t>
            </a:r>
            <a:r>
              <a:rPr lang="en-US" sz="1400"/>
              <a:t>decorator.</a:t>
            </a:r>
          </a:p>
          <a:p>
            <a:pPr marL="285750" indent="-285750">
              <a:buFont typeface="Arial" panose="020B0604020202020204" pitchFamily="34" charset="0"/>
              <a:buChar char="•"/>
            </a:pPr>
            <a:r>
              <a:rPr lang="en-US" sz="1400"/>
              <a:t>It is used to specify a list of values that will be used as arguments to the fixture function when it is invoked.</a:t>
            </a:r>
          </a:p>
          <a:p>
            <a:pPr marL="285750" indent="-285750">
              <a:buFont typeface="Arial" panose="020B0604020202020204" pitchFamily="34" charset="0"/>
              <a:buChar char="•"/>
            </a:pPr>
            <a:r>
              <a:rPr lang="en-US" sz="1400"/>
              <a:t>In the given example, params is set to ["chrome", "firefox"], which means that this fixture will be called twice: once with the argument "chrome" and once with the argument "firefox".</a:t>
            </a:r>
          </a:p>
          <a:p>
            <a:pPr marL="285750" indent="-285750">
              <a:buFont typeface="Arial" panose="020B0604020202020204" pitchFamily="34" charset="0"/>
              <a:buChar char="•"/>
            </a:pPr>
            <a:r>
              <a:rPr lang="en-US" sz="1400" u="sng"/>
              <a:t>Pytest will automatically generate multiple test runs, one for each value in the params list</a:t>
            </a:r>
            <a:r>
              <a:rPr lang="en-US" sz="1400"/>
              <a:t>, and the fixture will be invoked with each value during those test runs. This is often used when you want to run the same set of tests with different inputs.</a:t>
            </a:r>
          </a:p>
        </p:txBody>
      </p:sp>
      <p:sp>
        <p:nvSpPr>
          <p:cNvPr id="8" name="TextBox 7">
            <a:extLst>
              <a:ext uri="{FF2B5EF4-FFF2-40B4-BE49-F238E27FC236}">
                <a16:creationId xmlns:a16="http://schemas.microsoft.com/office/drawing/2014/main" id="{3AC41085-48A3-EE9F-4607-A7BF6DEFFB47}"/>
              </a:ext>
            </a:extLst>
          </p:cNvPr>
          <p:cNvSpPr txBox="1"/>
          <p:nvPr/>
        </p:nvSpPr>
        <p:spPr>
          <a:xfrm>
            <a:off x="159833" y="2277070"/>
            <a:ext cx="11551134" cy="769441"/>
          </a:xfrm>
          <a:prstGeom prst="rect">
            <a:avLst/>
          </a:prstGeom>
          <a:noFill/>
        </p:spPr>
        <p:txBody>
          <a:bodyPr wrap="square">
            <a:spAutoFit/>
          </a:bodyPr>
          <a:lstStyle/>
          <a:p>
            <a:pPr marL="285750" indent="-285750">
              <a:buFont typeface="Arial" panose="020B0604020202020204" pitchFamily="34" charset="0"/>
              <a:buChar char="•"/>
            </a:pPr>
            <a:r>
              <a:rPr lang="en-US" sz="1400"/>
              <a:t>In the example, the fixture is given a </a:t>
            </a:r>
            <a:r>
              <a:rPr lang="en-US" sz="1600" b="1">
                <a:solidFill>
                  <a:srgbClr val="7030A0"/>
                </a:solidFill>
                <a:effectLst>
                  <a:outerShdw blurRad="38100" dist="38100" dir="2700000" algn="tl">
                    <a:srgbClr val="000000">
                      <a:alpha val="43137"/>
                    </a:srgbClr>
                  </a:outerShdw>
                </a:effectLst>
              </a:rPr>
              <a:t>scope='class</a:t>
            </a:r>
            <a:r>
              <a:rPr lang="en-US" sz="1400" b="1">
                <a:solidFill>
                  <a:srgbClr val="7030A0"/>
                </a:solidFill>
                <a:effectLst>
                  <a:outerShdw blurRad="38100" dist="38100" dir="2700000" algn="tl">
                    <a:srgbClr val="000000">
                      <a:alpha val="43137"/>
                    </a:srgbClr>
                  </a:outerShdw>
                </a:effectLst>
              </a:rPr>
              <a:t>'. </a:t>
            </a:r>
            <a:r>
              <a:rPr lang="en-US" sz="1400"/>
              <a:t>This means that the fixture will be created once for the entire test class. If you have </a:t>
            </a:r>
            <a:r>
              <a:rPr lang="en-US" sz="1400" u="sng"/>
              <a:t>multiple test methods within the same test class that use this fixture, they will all share the same instance of the fixture</a:t>
            </a:r>
            <a:r>
              <a:rPr lang="en-US" sz="1400"/>
              <a:t>, which can be useful for sharing setup and teardown code or expensive resources across multiple test methods within the same class.</a:t>
            </a:r>
          </a:p>
        </p:txBody>
      </p:sp>
      <p:sp>
        <p:nvSpPr>
          <p:cNvPr id="9" name="Rectangle 8">
            <a:extLst>
              <a:ext uri="{FF2B5EF4-FFF2-40B4-BE49-F238E27FC236}">
                <a16:creationId xmlns:a16="http://schemas.microsoft.com/office/drawing/2014/main" id="{90E70AE9-3D0A-7AFC-C676-7981A4BF06A6}"/>
              </a:ext>
            </a:extLst>
          </p:cNvPr>
          <p:cNvSpPr/>
          <p:nvPr/>
        </p:nvSpPr>
        <p:spPr>
          <a:xfrm>
            <a:off x="159832" y="581007"/>
            <a:ext cx="11794273" cy="1415771"/>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C9E24-1AEA-FE3A-A078-AB1E5C487DF9}"/>
              </a:ext>
            </a:extLst>
          </p:cNvPr>
          <p:cNvSpPr/>
          <p:nvPr/>
        </p:nvSpPr>
        <p:spPr>
          <a:xfrm>
            <a:off x="159832" y="2048589"/>
            <a:ext cx="11794273" cy="466444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B64D55-53FC-F1D6-8814-3A92DED6E189}"/>
              </a:ext>
            </a:extLst>
          </p:cNvPr>
          <p:cNvSpPr txBox="1"/>
          <p:nvPr/>
        </p:nvSpPr>
        <p:spPr>
          <a:xfrm>
            <a:off x="159831" y="3042776"/>
            <a:ext cx="11794273" cy="3754874"/>
          </a:xfrm>
          <a:prstGeom prst="rect">
            <a:avLst/>
          </a:prstGeom>
          <a:noFill/>
        </p:spPr>
        <p:txBody>
          <a:bodyPr wrap="square">
            <a:spAutoFit/>
          </a:bodyPr>
          <a:lstStyle/>
          <a:p>
            <a:pPr marL="285750" indent="-285750">
              <a:buFont typeface="Arial" panose="020B0604020202020204" pitchFamily="34" charset="0"/>
              <a:buChar char="•"/>
            </a:pPr>
            <a:r>
              <a:rPr lang="en-US" sz="1400"/>
              <a:t>A </a:t>
            </a:r>
            <a:r>
              <a:rPr lang="en-US" sz="1400" b="1">
                <a:solidFill>
                  <a:srgbClr val="7030A0"/>
                </a:solidFill>
                <a:effectLst>
                  <a:outerShdw blurRad="38100" dist="38100" dir="2700000" algn="tl">
                    <a:srgbClr val="000000">
                      <a:alpha val="43137"/>
                    </a:srgbClr>
                  </a:outerShdw>
                </a:effectLst>
              </a:rPr>
              <a:t>scope </a:t>
            </a:r>
            <a:r>
              <a:rPr lang="en-US" sz="1400"/>
              <a:t>determines the lifetime or scope of the fixture, i.e., how long the fixture should be in effect during the test run.</a:t>
            </a:r>
          </a:p>
          <a:p>
            <a:pPr marL="285750" indent="-285750">
              <a:buFont typeface="Arial" panose="020B0604020202020204" pitchFamily="34" charset="0"/>
              <a:buChar char="•"/>
            </a:pPr>
            <a:r>
              <a:rPr lang="en-US" sz="1400"/>
              <a:t>In Pytest, there are several possible values for scope, including 'function', 'class', 'module', and 'session'.</a:t>
            </a:r>
          </a:p>
          <a:p>
            <a:r>
              <a:rPr lang="en-US" sz="1400"/>
              <a:t>The choice of scope affects when the fixture is set up and torn down:</a:t>
            </a:r>
          </a:p>
          <a:p>
            <a:r>
              <a:rPr lang="en-US" sz="1400" b="1" u="sng"/>
              <a:t>'function' (default scope):</a:t>
            </a:r>
          </a:p>
          <a:p>
            <a:r>
              <a:rPr lang="en-US" sz="1400"/>
              <a:t>The fixture is created and destroyed for each test function that uses it. This means a new instance of the fixture is created before each test function and destroyed after the test function completes.</a:t>
            </a:r>
          </a:p>
          <a:p>
            <a:endParaRPr lang="en-US" sz="1400"/>
          </a:p>
          <a:p>
            <a:r>
              <a:rPr lang="en-US" sz="1400" b="1" u="sng"/>
              <a:t>'class':</a:t>
            </a:r>
          </a:p>
          <a:p>
            <a:r>
              <a:rPr lang="en-US" sz="1400"/>
              <a:t>The fixture is created and destroyed once for the entire test class. All test methods within the class share the same instance of the fixture.</a:t>
            </a:r>
          </a:p>
          <a:p>
            <a:endParaRPr lang="en-US" sz="1400"/>
          </a:p>
          <a:p>
            <a:r>
              <a:rPr lang="en-US" sz="1400" b="1" u="sng"/>
              <a:t>'module':</a:t>
            </a:r>
          </a:p>
          <a:p>
            <a:r>
              <a:rPr lang="en-US" sz="1400"/>
              <a:t>The fixture is created and destroyed once for the entire test module. All test functions and classes within the same module share the same instance of the fixture.</a:t>
            </a:r>
          </a:p>
          <a:p>
            <a:endParaRPr lang="en-US" sz="1400"/>
          </a:p>
          <a:p>
            <a:r>
              <a:rPr lang="en-US" sz="1400" b="1" u="sng"/>
              <a:t>'session':</a:t>
            </a:r>
          </a:p>
          <a:p>
            <a:r>
              <a:rPr lang="en-US" sz="1400"/>
              <a:t>The fixture is created and destroyed once for the entire test session. All test modules, classes, and functions within the entire test session share the same instance of the fixture.</a:t>
            </a:r>
          </a:p>
        </p:txBody>
      </p:sp>
    </p:spTree>
    <p:extLst>
      <p:ext uri="{BB962C8B-B14F-4D97-AF65-F5344CB8AC3E}">
        <p14:creationId xmlns:p14="http://schemas.microsoft.com/office/powerpoint/2010/main" val="68555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A7F3-FB77-40F8-9037-D8AA5BEAE46F}"/>
              </a:ext>
            </a:extLst>
          </p:cNvPr>
          <p:cNvSpPr>
            <a:spLocks noGrp="1"/>
          </p:cNvSpPr>
          <p:nvPr>
            <p:ph type="title"/>
          </p:nvPr>
        </p:nvSpPr>
        <p:spPr>
          <a:xfrm>
            <a:off x="2318246" y="808602"/>
            <a:ext cx="8547847" cy="280334"/>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38100" dir="2700000" algn="tl">
                    <a:srgbClr val="000000">
                      <a:alpha val="43137"/>
                    </a:srgbClr>
                  </a:outerShdw>
                </a:effectLst>
              </a:rPr>
              <a:t>Conftest.py </a:t>
            </a:r>
            <a:r>
              <a:rPr lang="en-US"/>
              <a:t>file must be created</a:t>
            </a:r>
          </a:p>
        </p:txBody>
      </p:sp>
      <p:sp>
        <p:nvSpPr>
          <p:cNvPr id="6" name="TextBox 5">
            <a:extLst>
              <a:ext uri="{FF2B5EF4-FFF2-40B4-BE49-F238E27FC236}">
                <a16:creationId xmlns:a16="http://schemas.microsoft.com/office/drawing/2014/main" id="{50F2985D-372D-747C-8A64-AF4FC9BB57DD}"/>
              </a:ext>
            </a:extLst>
          </p:cNvPr>
          <p:cNvSpPr txBox="1"/>
          <p:nvPr/>
        </p:nvSpPr>
        <p:spPr>
          <a:xfrm>
            <a:off x="608042" y="2125735"/>
            <a:ext cx="1409017" cy="307777"/>
          </a:xfrm>
          <a:prstGeom prst="rect">
            <a:avLst/>
          </a:prstGeom>
          <a:solidFill>
            <a:schemeClr val="accent4">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txBody>
          <a:bodyPr wrap="square">
            <a:spAutoFit/>
          </a:bodyPr>
          <a:lstStyle/>
          <a:p>
            <a:r>
              <a:rPr lang="en-US" sz="1400" b="1">
                <a:ln w="0"/>
                <a:effectLst>
                  <a:outerShdw blurRad="38100" dist="25400" dir="5400000" algn="ctr" rotWithShape="0">
                    <a:srgbClr val="6E747A">
                      <a:alpha val="43000"/>
                    </a:srgbClr>
                  </a:outerShdw>
                </a:effectLst>
              </a:rPr>
              <a:t>Conftest.py </a:t>
            </a:r>
            <a:endParaRPr lang="en-US" sz="1400" b="1"/>
          </a:p>
        </p:txBody>
      </p:sp>
      <p:sp>
        <p:nvSpPr>
          <p:cNvPr id="11" name="TextBox 10">
            <a:extLst>
              <a:ext uri="{FF2B5EF4-FFF2-40B4-BE49-F238E27FC236}">
                <a16:creationId xmlns:a16="http://schemas.microsoft.com/office/drawing/2014/main" id="{EB2AB657-E723-BDB7-7121-66C84E7C8957}"/>
              </a:ext>
            </a:extLst>
          </p:cNvPr>
          <p:cNvSpPr txBox="1"/>
          <p:nvPr/>
        </p:nvSpPr>
        <p:spPr>
          <a:xfrm>
            <a:off x="7203057" y="1994930"/>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TestRough1.py</a:t>
            </a:r>
            <a:endParaRPr lang="en-US" sz="1100"/>
          </a:p>
        </p:txBody>
      </p:sp>
      <p:pic>
        <p:nvPicPr>
          <p:cNvPr id="4" name="Picture 3">
            <a:extLst>
              <a:ext uri="{FF2B5EF4-FFF2-40B4-BE49-F238E27FC236}">
                <a16:creationId xmlns:a16="http://schemas.microsoft.com/office/drawing/2014/main" id="{097D3350-91C8-2DAD-E100-6E588EF243D5}"/>
              </a:ext>
            </a:extLst>
          </p:cNvPr>
          <p:cNvPicPr>
            <a:picLocks noChangeAspect="1"/>
          </p:cNvPicPr>
          <p:nvPr/>
        </p:nvPicPr>
        <p:blipFill>
          <a:blip r:embed="rId2"/>
          <a:stretch>
            <a:fillRect/>
          </a:stretch>
        </p:blipFill>
        <p:spPr>
          <a:xfrm>
            <a:off x="225458" y="2440373"/>
            <a:ext cx="6366712" cy="2316938"/>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2284799E-C433-E651-66D2-6E002707A3B1}"/>
              </a:ext>
            </a:extLst>
          </p:cNvPr>
          <p:cNvPicPr>
            <a:picLocks noChangeAspect="1"/>
          </p:cNvPicPr>
          <p:nvPr/>
        </p:nvPicPr>
        <p:blipFill>
          <a:blip r:embed="rId3"/>
          <a:stretch>
            <a:fillRect/>
          </a:stretch>
        </p:blipFill>
        <p:spPr>
          <a:xfrm>
            <a:off x="6737983" y="2302020"/>
            <a:ext cx="5269510" cy="2041087"/>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BC1BF731-5A23-5210-F70B-207F55E684D1}"/>
              </a:ext>
            </a:extLst>
          </p:cNvPr>
          <p:cNvCxnSpPr>
            <a:cxnSpLocks/>
          </p:cNvCxnSpPr>
          <p:nvPr/>
        </p:nvCxnSpPr>
        <p:spPr>
          <a:xfrm flipV="1">
            <a:off x="2414016" y="2437736"/>
            <a:ext cx="6065733" cy="1161106"/>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8447505D-EE8A-CBAC-79E7-F9F3371AD756}"/>
              </a:ext>
            </a:extLst>
          </p:cNvPr>
          <p:cNvSpPr/>
          <p:nvPr/>
        </p:nvSpPr>
        <p:spPr>
          <a:xfrm>
            <a:off x="1691640" y="1608269"/>
            <a:ext cx="7287776" cy="658368"/>
          </a:xfrm>
          <a:custGeom>
            <a:avLst/>
            <a:gdLst>
              <a:gd name="connsiteX0" fmla="*/ 0 w 7287776"/>
              <a:gd name="connsiteY0" fmla="*/ 658368 h 658368"/>
              <a:gd name="connsiteX1" fmla="*/ 45720 w 7287776"/>
              <a:gd name="connsiteY1" fmla="*/ 649224 h 658368"/>
              <a:gd name="connsiteX2" fmla="*/ 530352 w 7287776"/>
              <a:gd name="connsiteY2" fmla="*/ 466344 h 658368"/>
              <a:gd name="connsiteX3" fmla="*/ 923544 w 7287776"/>
              <a:gd name="connsiteY3" fmla="*/ 402336 h 658368"/>
              <a:gd name="connsiteX4" fmla="*/ 1152144 w 7287776"/>
              <a:gd name="connsiteY4" fmla="*/ 347472 h 658368"/>
              <a:gd name="connsiteX5" fmla="*/ 1563624 w 7287776"/>
              <a:gd name="connsiteY5" fmla="*/ 301752 h 658368"/>
              <a:gd name="connsiteX6" fmla="*/ 1773936 w 7287776"/>
              <a:gd name="connsiteY6" fmla="*/ 274320 h 658368"/>
              <a:gd name="connsiteX7" fmla="*/ 2139696 w 7287776"/>
              <a:gd name="connsiteY7" fmla="*/ 237744 h 658368"/>
              <a:gd name="connsiteX8" fmla="*/ 2258568 w 7287776"/>
              <a:gd name="connsiteY8" fmla="*/ 210312 h 658368"/>
              <a:gd name="connsiteX9" fmla="*/ 2432304 w 7287776"/>
              <a:gd name="connsiteY9" fmla="*/ 192024 h 658368"/>
              <a:gd name="connsiteX10" fmla="*/ 2788920 w 7287776"/>
              <a:gd name="connsiteY10" fmla="*/ 146304 h 658368"/>
              <a:gd name="connsiteX11" fmla="*/ 2953512 w 7287776"/>
              <a:gd name="connsiteY11" fmla="*/ 128016 h 658368"/>
              <a:gd name="connsiteX12" fmla="*/ 3063240 w 7287776"/>
              <a:gd name="connsiteY12" fmla="*/ 100584 h 658368"/>
              <a:gd name="connsiteX13" fmla="*/ 3474720 w 7287776"/>
              <a:gd name="connsiteY13" fmla="*/ 54864 h 658368"/>
              <a:gd name="connsiteX14" fmla="*/ 4005072 w 7287776"/>
              <a:gd name="connsiteY14" fmla="*/ 18288 h 658368"/>
              <a:gd name="connsiteX15" fmla="*/ 4133088 w 7287776"/>
              <a:gd name="connsiteY15" fmla="*/ 9144 h 658368"/>
              <a:gd name="connsiteX16" fmla="*/ 5129784 w 7287776"/>
              <a:gd name="connsiteY16" fmla="*/ 0 h 658368"/>
              <a:gd name="connsiteX17" fmla="*/ 5486400 w 7287776"/>
              <a:gd name="connsiteY17" fmla="*/ 73152 h 658368"/>
              <a:gd name="connsiteX18" fmla="*/ 5596128 w 7287776"/>
              <a:gd name="connsiteY18" fmla="*/ 82296 h 658368"/>
              <a:gd name="connsiteX19" fmla="*/ 6373368 w 7287776"/>
              <a:gd name="connsiteY19" fmla="*/ 91440 h 658368"/>
              <a:gd name="connsiteX20" fmla="*/ 6409944 w 7287776"/>
              <a:gd name="connsiteY20" fmla="*/ 100584 h 658368"/>
              <a:gd name="connsiteX21" fmla="*/ 6446520 w 7287776"/>
              <a:gd name="connsiteY21" fmla="*/ 91440 h 658368"/>
              <a:gd name="connsiteX22" fmla="*/ 6574536 w 7287776"/>
              <a:gd name="connsiteY22" fmla="*/ 64008 h 658368"/>
              <a:gd name="connsiteX23" fmla="*/ 6848856 w 7287776"/>
              <a:gd name="connsiteY23" fmla="*/ 82296 h 658368"/>
              <a:gd name="connsiteX24" fmla="*/ 6912864 w 7287776"/>
              <a:gd name="connsiteY24" fmla="*/ 109728 h 658368"/>
              <a:gd name="connsiteX25" fmla="*/ 7022592 w 7287776"/>
              <a:gd name="connsiteY25" fmla="*/ 137160 h 658368"/>
              <a:gd name="connsiteX26" fmla="*/ 7068312 w 7287776"/>
              <a:gd name="connsiteY26" fmla="*/ 164592 h 658368"/>
              <a:gd name="connsiteX27" fmla="*/ 7095744 w 7287776"/>
              <a:gd name="connsiteY27" fmla="*/ 173736 h 658368"/>
              <a:gd name="connsiteX28" fmla="*/ 7132320 w 7287776"/>
              <a:gd name="connsiteY28" fmla="*/ 228600 h 658368"/>
              <a:gd name="connsiteX29" fmla="*/ 7178040 w 7287776"/>
              <a:gd name="connsiteY29" fmla="*/ 301752 h 658368"/>
              <a:gd name="connsiteX30" fmla="*/ 7232904 w 7287776"/>
              <a:gd name="connsiteY30" fmla="*/ 365760 h 658368"/>
              <a:gd name="connsiteX31" fmla="*/ 7251192 w 7287776"/>
              <a:gd name="connsiteY31" fmla="*/ 448056 h 658368"/>
              <a:gd name="connsiteX32" fmla="*/ 7269480 w 7287776"/>
              <a:gd name="connsiteY32" fmla="*/ 521208 h 658368"/>
              <a:gd name="connsiteX33" fmla="*/ 7287768 w 7287776"/>
              <a:gd name="connsiteY33" fmla="*/ 649224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87776" h="658368">
                <a:moveTo>
                  <a:pt x="0" y="658368"/>
                </a:moveTo>
                <a:cubicBezTo>
                  <a:pt x="15240" y="655320"/>
                  <a:pt x="31107" y="654515"/>
                  <a:pt x="45720" y="649224"/>
                </a:cubicBezTo>
                <a:cubicBezTo>
                  <a:pt x="208069" y="590442"/>
                  <a:pt x="364138" y="513092"/>
                  <a:pt x="530352" y="466344"/>
                </a:cubicBezTo>
                <a:cubicBezTo>
                  <a:pt x="658182" y="430392"/>
                  <a:pt x="793117" y="427271"/>
                  <a:pt x="923544" y="402336"/>
                </a:cubicBezTo>
                <a:cubicBezTo>
                  <a:pt x="1000514" y="387621"/>
                  <a:pt x="1075190" y="362271"/>
                  <a:pt x="1152144" y="347472"/>
                </a:cubicBezTo>
                <a:cubicBezTo>
                  <a:pt x="1356111" y="308248"/>
                  <a:pt x="1380216" y="311941"/>
                  <a:pt x="1563624" y="301752"/>
                </a:cubicBezTo>
                <a:lnTo>
                  <a:pt x="1773936" y="274320"/>
                </a:lnTo>
                <a:cubicBezTo>
                  <a:pt x="1895715" y="260789"/>
                  <a:pt x="2018223" y="253788"/>
                  <a:pt x="2139696" y="237744"/>
                </a:cubicBezTo>
                <a:cubicBezTo>
                  <a:pt x="2180011" y="232419"/>
                  <a:pt x="2218390" y="216590"/>
                  <a:pt x="2258568" y="210312"/>
                </a:cubicBezTo>
                <a:cubicBezTo>
                  <a:pt x="2316102" y="201322"/>
                  <a:pt x="2374785" y="201106"/>
                  <a:pt x="2432304" y="192024"/>
                </a:cubicBezTo>
                <a:cubicBezTo>
                  <a:pt x="2779651" y="137180"/>
                  <a:pt x="2429479" y="164276"/>
                  <a:pt x="2788920" y="146304"/>
                </a:cubicBezTo>
                <a:cubicBezTo>
                  <a:pt x="2893820" y="125324"/>
                  <a:pt x="2767464" y="148688"/>
                  <a:pt x="2953512" y="128016"/>
                </a:cubicBezTo>
                <a:cubicBezTo>
                  <a:pt x="3121286" y="109374"/>
                  <a:pt x="2841091" y="130489"/>
                  <a:pt x="3063240" y="100584"/>
                </a:cubicBezTo>
                <a:cubicBezTo>
                  <a:pt x="3200010" y="82173"/>
                  <a:pt x="3337093" y="65059"/>
                  <a:pt x="3474720" y="54864"/>
                </a:cubicBezTo>
                <a:cubicBezTo>
                  <a:pt x="3908595" y="22725"/>
                  <a:pt x="3533054" y="49756"/>
                  <a:pt x="4005072" y="18288"/>
                </a:cubicBezTo>
                <a:cubicBezTo>
                  <a:pt x="4047758" y="15442"/>
                  <a:pt x="4090313" y="9840"/>
                  <a:pt x="4133088" y="9144"/>
                </a:cubicBezTo>
                <a:lnTo>
                  <a:pt x="5129784" y="0"/>
                </a:lnTo>
                <a:cubicBezTo>
                  <a:pt x="5291913" y="40532"/>
                  <a:pt x="5301878" y="46792"/>
                  <a:pt x="5486400" y="73152"/>
                </a:cubicBezTo>
                <a:cubicBezTo>
                  <a:pt x="5522734" y="78343"/>
                  <a:pt x="5559433" y="81539"/>
                  <a:pt x="5596128" y="82296"/>
                </a:cubicBezTo>
                <a:lnTo>
                  <a:pt x="6373368" y="91440"/>
                </a:lnTo>
                <a:cubicBezTo>
                  <a:pt x="6385560" y="94488"/>
                  <a:pt x="6397377" y="100584"/>
                  <a:pt x="6409944" y="100584"/>
                </a:cubicBezTo>
                <a:cubicBezTo>
                  <a:pt x="6422511" y="100584"/>
                  <a:pt x="6434252" y="94166"/>
                  <a:pt x="6446520" y="91440"/>
                </a:cubicBezTo>
                <a:lnTo>
                  <a:pt x="6574536" y="64008"/>
                </a:lnTo>
                <a:cubicBezTo>
                  <a:pt x="6665976" y="70104"/>
                  <a:pt x="6758039" y="70023"/>
                  <a:pt x="6848856" y="82296"/>
                </a:cubicBezTo>
                <a:cubicBezTo>
                  <a:pt x="6871860" y="85405"/>
                  <a:pt x="6891003" y="101921"/>
                  <a:pt x="6912864" y="109728"/>
                </a:cubicBezTo>
                <a:cubicBezTo>
                  <a:pt x="6955929" y="125108"/>
                  <a:pt x="6980249" y="128691"/>
                  <a:pt x="7022592" y="137160"/>
                </a:cubicBezTo>
                <a:cubicBezTo>
                  <a:pt x="7037832" y="146304"/>
                  <a:pt x="7052416" y="156644"/>
                  <a:pt x="7068312" y="164592"/>
                </a:cubicBezTo>
                <a:cubicBezTo>
                  <a:pt x="7076933" y="168903"/>
                  <a:pt x="7088928" y="166920"/>
                  <a:pt x="7095744" y="173736"/>
                </a:cubicBezTo>
                <a:cubicBezTo>
                  <a:pt x="7111286" y="189278"/>
                  <a:pt x="7119132" y="211016"/>
                  <a:pt x="7132320" y="228600"/>
                </a:cubicBezTo>
                <a:cubicBezTo>
                  <a:pt x="7210031" y="332214"/>
                  <a:pt x="7115281" y="201338"/>
                  <a:pt x="7178040" y="301752"/>
                </a:cubicBezTo>
                <a:cubicBezTo>
                  <a:pt x="7197591" y="333033"/>
                  <a:pt x="7207967" y="340823"/>
                  <a:pt x="7232904" y="365760"/>
                </a:cubicBezTo>
                <a:cubicBezTo>
                  <a:pt x="7239189" y="397187"/>
                  <a:pt x="7242583" y="417925"/>
                  <a:pt x="7251192" y="448056"/>
                </a:cubicBezTo>
                <a:cubicBezTo>
                  <a:pt x="7266389" y="501247"/>
                  <a:pt x="7256610" y="448275"/>
                  <a:pt x="7269480" y="521208"/>
                </a:cubicBezTo>
                <a:cubicBezTo>
                  <a:pt x="7288770" y="630519"/>
                  <a:pt x="7287768" y="594913"/>
                  <a:pt x="7287768" y="649224"/>
                </a:cubicBezTo>
              </a:path>
            </a:pathLst>
          </a:cu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9BA1C691-DFC4-51F5-6420-7B848E4C7111}"/>
              </a:ext>
            </a:extLst>
          </p:cNvPr>
          <p:cNvSpPr/>
          <p:nvPr/>
        </p:nvSpPr>
        <p:spPr>
          <a:xfrm>
            <a:off x="8842248" y="2125735"/>
            <a:ext cx="237261" cy="212420"/>
          </a:xfrm>
          <a:prstGeom prst="down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0A0D24BC-40A6-FDC2-3534-504C4006B665}"/>
              </a:ext>
            </a:extLst>
          </p:cNvPr>
          <p:cNvSpPr/>
          <p:nvPr/>
        </p:nvSpPr>
        <p:spPr>
          <a:xfrm>
            <a:off x="6254496" y="2668973"/>
            <a:ext cx="337674" cy="246888"/>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DB15596-7FD7-420B-9501-FA5553778E70}"/>
              </a:ext>
            </a:extLst>
          </p:cNvPr>
          <p:cNvSpPr txBox="1"/>
          <p:nvPr/>
        </p:nvSpPr>
        <p:spPr>
          <a:xfrm>
            <a:off x="308397" y="1365383"/>
            <a:ext cx="5594983" cy="523220"/>
          </a:xfrm>
          <a:prstGeom prst="rect">
            <a:avLst/>
          </a:prstGeom>
          <a:noFill/>
        </p:spPr>
        <p:txBody>
          <a:bodyPr wrap="square" rtlCol="0">
            <a:spAutoFit/>
          </a:bodyPr>
          <a:lstStyle/>
          <a:p>
            <a:pPr marL="285750" indent="-285750">
              <a:buFont typeface="Arial" panose="020B0604020202020204" pitchFamily="34" charset="0"/>
              <a:buChar char="•"/>
            </a:pPr>
            <a:r>
              <a:rPr lang="en-US" sz="1400" b="1"/>
              <a:t>fixture name </a:t>
            </a:r>
            <a:r>
              <a:rPr lang="en-US" sz="1400"/>
              <a:t>in this eg: init__driver(request)</a:t>
            </a:r>
          </a:p>
          <a:p>
            <a:pPr marL="285750" indent="-285750">
              <a:buFont typeface="Arial" panose="020B0604020202020204" pitchFamily="34" charset="0"/>
              <a:buChar char="•"/>
            </a:pPr>
            <a:r>
              <a:rPr lang="en-US" sz="1400"/>
              <a:t>this fixtue will behave like a global precondition for all test classes</a:t>
            </a:r>
          </a:p>
        </p:txBody>
      </p:sp>
      <p:pic>
        <p:nvPicPr>
          <p:cNvPr id="56" name="Picture 55">
            <a:extLst>
              <a:ext uri="{FF2B5EF4-FFF2-40B4-BE49-F238E27FC236}">
                <a16:creationId xmlns:a16="http://schemas.microsoft.com/office/drawing/2014/main" id="{04FEA0E5-4CD6-A30D-9500-CC5F66ACDDD7}"/>
              </a:ext>
            </a:extLst>
          </p:cNvPr>
          <p:cNvPicPr>
            <a:picLocks noChangeAspect="1"/>
          </p:cNvPicPr>
          <p:nvPr/>
        </p:nvPicPr>
        <p:blipFill>
          <a:blip r:embed="rId4"/>
          <a:stretch>
            <a:fillRect/>
          </a:stretch>
        </p:blipFill>
        <p:spPr>
          <a:xfrm>
            <a:off x="4824520" y="5142774"/>
            <a:ext cx="6487430" cy="314369"/>
          </a:xfrm>
          <a:prstGeom prst="rect">
            <a:avLst/>
          </a:prstGeom>
        </p:spPr>
      </p:pic>
    </p:spTree>
    <p:extLst>
      <p:ext uri="{BB962C8B-B14F-4D97-AF65-F5344CB8AC3E}">
        <p14:creationId xmlns:p14="http://schemas.microsoft.com/office/powerpoint/2010/main" val="211223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D944D-BF7A-912C-33FF-F0B3F98328EB}"/>
              </a:ext>
            </a:extLst>
          </p:cNvPr>
          <p:cNvSpPr>
            <a:spLocks noGrp="1"/>
          </p:cNvSpPr>
          <p:nvPr>
            <p:ph type="title"/>
          </p:nvPr>
        </p:nvSpPr>
        <p:spPr>
          <a:xfrm>
            <a:off x="2516171" y="487674"/>
            <a:ext cx="5081833" cy="841506"/>
          </a:xfrm>
        </p:spPr>
        <p:txBody>
          <a:bodyPr/>
          <a:lstStyle/>
          <a:p>
            <a:r>
              <a:rPr lang="en-US" b="1">
                <a:ln w="0"/>
                <a:effectLst>
                  <a:outerShdw blurRad="38100" dist="19050" dir="2700000" algn="tl" rotWithShape="0">
                    <a:schemeClr val="dk1">
                      <a:alpha val="40000"/>
                    </a:schemeClr>
                  </a:outerShdw>
                </a:effectLst>
              </a:rPr>
              <a:t>Fixtures</a:t>
            </a:r>
            <a:r>
              <a:rPr lang="en-US"/>
              <a:t> &amp; </a:t>
            </a:r>
            <a:r>
              <a:rPr lang="en-US" b="1">
                <a:ln w="0"/>
                <a:solidFill>
                  <a:schemeClr val="bg1"/>
                </a:solidFill>
                <a:effectLst>
                  <a:outerShdw blurRad="38100" dist="19050" dir="2700000" algn="tl" rotWithShape="0">
                    <a:schemeClr val="dk1">
                      <a:alpha val="40000"/>
                    </a:schemeClr>
                  </a:outerShdw>
                </a:effectLst>
                <a:highlight>
                  <a:srgbClr val="000000"/>
                </a:highlight>
              </a:rPr>
              <a:t>Conftest.py </a:t>
            </a:r>
            <a:endParaRPr lang="en-US" b="1">
              <a:solidFill>
                <a:schemeClr val="bg1"/>
              </a:solidFill>
              <a:highlight>
                <a:srgbClr val="000000"/>
              </a:highlight>
            </a:endParaRPr>
          </a:p>
        </p:txBody>
      </p:sp>
      <p:sp>
        <p:nvSpPr>
          <p:cNvPr id="6" name="TextBox 5">
            <a:extLst>
              <a:ext uri="{FF2B5EF4-FFF2-40B4-BE49-F238E27FC236}">
                <a16:creationId xmlns:a16="http://schemas.microsoft.com/office/drawing/2014/main" id="{04ED3E53-FB0E-5383-9B83-7BED525BFAF0}"/>
              </a:ext>
            </a:extLst>
          </p:cNvPr>
          <p:cNvSpPr txBox="1"/>
          <p:nvPr/>
        </p:nvSpPr>
        <p:spPr>
          <a:xfrm>
            <a:off x="471339" y="2045618"/>
            <a:ext cx="9766169" cy="2616101"/>
          </a:xfrm>
          <a:prstGeom prst="rect">
            <a:avLst/>
          </a:prstGeom>
          <a:noFill/>
        </p:spPr>
        <p:txBody>
          <a:bodyPr wrap="square">
            <a:spAutoFit/>
          </a:bodyPr>
          <a:lstStyle/>
          <a:p>
            <a:r>
              <a:rPr lang="en-US"/>
              <a:t>Fixture Sharing: One of the </a:t>
            </a:r>
            <a:r>
              <a:rPr lang="en-US" sz="2000" b="1" u="sng"/>
              <a:t>primary uses of conftest.py is to define fixtures </a:t>
            </a:r>
            <a:r>
              <a:rPr lang="en-US"/>
              <a:t>that can be reused across multiple test files. </a:t>
            </a:r>
          </a:p>
          <a:p>
            <a:endParaRPr lang="en-US"/>
          </a:p>
          <a:p>
            <a:r>
              <a:rPr lang="en-US"/>
              <a:t>Fixtures are functions that set up and tear down resources or states needed for tests. </a:t>
            </a:r>
          </a:p>
          <a:p>
            <a:endParaRPr lang="en-US"/>
          </a:p>
          <a:p>
            <a:r>
              <a:rPr lang="en-US"/>
              <a:t>By defining fixtures in conftest.py, you make them accessible to all test files within the same directory and its subdirectories. </a:t>
            </a:r>
          </a:p>
          <a:p>
            <a:endParaRPr lang="en-US"/>
          </a:p>
          <a:p>
            <a:r>
              <a:rPr lang="en-US"/>
              <a:t>This promotes code reuse and maintains consistency across tests.</a:t>
            </a:r>
          </a:p>
        </p:txBody>
      </p:sp>
    </p:spTree>
    <p:extLst>
      <p:ext uri="{BB962C8B-B14F-4D97-AF65-F5344CB8AC3E}">
        <p14:creationId xmlns:p14="http://schemas.microsoft.com/office/powerpoint/2010/main" val="49508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91BF-9C3E-82AB-F7FB-40A1F8C6D57F}"/>
              </a:ext>
            </a:extLst>
          </p:cNvPr>
          <p:cNvSpPr>
            <a:spLocks noGrp="1"/>
          </p:cNvSpPr>
          <p:nvPr>
            <p:ph type="title"/>
          </p:nvPr>
        </p:nvSpPr>
        <p:spPr>
          <a:xfrm>
            <a:off x="282388" y="68949"/>
            <a:ext cx="6798558" cy="556233"/>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List[] Join/combine </a:t>
            </a:r>
            <a:r>
              <a:rPr lang="en-US"/>
              <a:t>in Python</a:t>
            </a:r>
          </a:p>
        </p:txBody>
      </p:sp>
      <p:sp>
        <p:nvSpPr>
          <p:cNvPr id="15" name="TextBox 14">
            <a:extLst>
              <a:ext uri="{FF2B5EF4-FFF2-40B4-BE49-F238E27FC236}">
                <a16:creationId xmlns:a16="http://schemas.microsoft.com/office/drawing/2014/main" id="{C0837C55-EFB5-72AC-6C64-F333FB99B30A}"/>
              </a:ext>
            </a:extLst>
          </p:cNvPr>
          <p:cNvSpPr txBox="1"/>
          <p:nvPr/>
        </p:nvSpPr>
        <p:spPr>
          <a:xfrm>
            <a:off x="1241612" y="929918"/>
            <a:ext cx="4728882"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  </a:t>
            </a:r>
            <a:r>
              <a:rPr lang="en-US" u="sng">
                <a:solidFill>
                  <a:schemeClr val="accent1">
                    <a:lumMod val="75000"/>
                  </a:schemeClr>
                </a:solidFill>
              </a:rPr>
              <a:t>operator</a:t>
            </a:r>
          </a:p>
        </p:txBody>
      </p:sp>
      <p:sp>
        <p:nvSpPr>
          <p:cNvPr id="22" name="TextBox 21">
            <a:extLst>
              <a:ext uri="{FF2B5EF4-FFF2-40B4-BE49-F238E27FC236}">
                <a16:creationId xmlns:a16="http://schemas.microsoft.com/office/drawing/2014/main" id="{FE03ED3B-6EEA-31CC-3616-B9257CF95AB6}"/>
              </a:ext>
            </a:extLst>
          </p:cNvPr>
          <p:cNvSpPr txBox="1"/>
          <p:nvPr/>
        </p:nvSpPr>
        <p:spPr>
          <a:xfrm>
            <a:off x="1241612" y="3601100"/>
            <a:ext cx="423582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For </a:t>
            </a:r>
            <a:r>
              <a:rPr lang="en-US" u="sng">
                <a:solidFill>
                  <a:schemeClr val="accent1">
                    <a:lumMod val="75000"/>
                  </a:schemeClr>
                </a:solidFill>
              </a:rPr>
              <a:t>loop – using </a:t>
            </a:r>
            <a:r>
              <a:rPr lang="en-US" b="1" u="sng">
                <a:solidFill>
                  <a:schemeClr val="accent1">
                    <a:lumMod val="75000"/>
                  </a:schemeClr>
                </a:solidFill>
              </a:rPr>
              <a:t>append() </a:t>
            </a:r>
            <a:r>
              <a:rPr lang="en-US" u="sng">
                <a:solidFill>
                  <a:schemeClr val="accent1">
                    <a:lumMod val="75000"/>
                  </a:schemeClr>
                </a:solidFill>
              </a:rPr>
              <a:t>2</a:t>
            </a:r>
            <a:r>
              <a:rPr lang="en-US" u="sng" baseline="30000">
                <a:solidFill>
                  <a:schemeClr val="accent1">
                    <a:lumMod val="75000"/>
                  </a:schemeClr>
                </a:solidFill>
              </a:rPr>
              <a:t>nd</a:t>
            </a:r>
            <a:r>
              <a:rPr lang="en-US" u="sng">
                <a:solidFill>
                  <a:schemeClr val="accent1">
                    <a:lumMod val="75000"/>
                  </a:schemeClr>
                </a:solidFill>
              </a:rPr>
              <a:t> list to 1</a:t>
            </a:r>
            <a:r>
              <a:rPr lang="en-US" u="sng" baseline="30000">
                <a:solidFill>
                  <a:schemeClr val="accent1">
                    <a:lumMod val="75000"/>
                  </a:schemeClr>
                </a:solidFill>
              </a:rPr>
              <a:t>st</a:t>
            </a:r>
            <a:r>
              <a:rPr lang="en-US" u="sng">
                <a:solidFill>
                  <a:schemeClr val="accent1">
                    <a:lumMod val="75000"/>
                  </a:schemeClr>
                </a:solidFill>
              </a:rPr>
              <a:t> list</a:t>
            </a:r>
          </a:p>
        </p:txBody>
      </p:sp>
      <p:pic>
        <p:nvPicPr>
          <p:cNvPr id="8" name="Picture 7">
            <a:extLst>
              <a:ext uri="{FF2B5EF4-FFF2-40B4-BE49-F238E27FC236}">
                <a16:creationId xmlns:a16="http://schemas.microsoft.com/office/drawing/2014/main" id="{9E4F38A4-873B-FD7E-5B23-9D7F2729FF99}"/>
              </a:ext>
            </a:extLst>
          </p:cNvPr>
          <p:cNvPicPr>
            <a:picLocks noChangeAspect="1"/>
          </p:cNvPicPr>
          <p:nvPr/>
        </p:nvPicPr>
        <p:blipFill>
          <a:blip r:embed="rId2"/>
          <a:stretch>
            <a:fillRect/>
          </a:stretch>
        </p:blipFill>
        <p:spPr>
          <a:xfrm>
            <a:off x="1241612" y="1365970"/>
            <a:ext cx="3697941" cy="1653196"/>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7EC75967-05BE-237D-BEDE-7AE56704B3BA}"/>
              </a:ext>
            </a:extLst>
          </p:cNvPr>
          <p:cNvPicPr>
            <a:picLocks noChangeAspect="1"/>
          </p:cNvPicPr>
          <p:nvPr/>
        </p:nvPicPr>
        <p:blipFill>
          <a:blip r:embed="rId3"/>
          <a:stretch>
            <a:fillRect/>
          </a:stretch>
        </p:blipFill>
        <p:spPr>
          <a:xfrm>
            <a:off x="1414737" y="3970432"/>
            <a:ext cx="3697941" cy="189638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4FA5EF99-CFE2-BBA2-6902-84343246D2F6}"/>
              </a:ext>
            </a:extLst>
          </p:cNvPr>
          <p:cNvPicPr>
            <a:picLocks noChangeAspect="1"/>
          </p:cNvPicPr>
          <p:nvPr/>
        </p:nvPicPr>
        <p:blipFill>
          <a:blip r:embed="rId4"/>
          <a:stretch>
            <a:fillRect/>
          </a:stretch>
        </p:blipFill>
        <p:spPr>
          <a:xfrm>
            <a:off x="5970494" y="4253854"/>
            <a:ext cx="3608739" cy="1329535"/>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EB1AC9EA-37BD-3E18-B8AC-E15B458FF1DD}"/>
              </a:ext>
            </a:extLst>
          </p:cNvPr>
          <p:cNvSpPr txBox="1"/>
          <p:nvPr/>
        </p:nvSpPr>
        <p:spPr>
          <a:xfrm>
            <a:off x="6115675" y="3785766"/>
            <a:ext cx="119778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Extend()</a:t>
            </a:r>
            <a:endParaRPr lang="en-US" u="sng">
              <a:solidFill>
                <a:schemeClr val="accent1">
                  <a:lumMod val="75000"/>
                </a:schemeClr>
              </a:solidFill>
            </a:endParaRPr>
          </a:p>
        </p:txBody>
      </p:sp>
    </p:spTree>
    <p:extLst>
      <p:ext uri="{BB962C8B-B14F-4D97-AF65-F5344CB8AC3E}">
        <p14:creationId xmlns:p14="http://schemas.microsoft.com/office/powerpoint/2010/main" val="4169690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DF20-ED73-42FF-8894-2476950A8A74}"/>
              </a:ext>
            </a:extLst>
          </p:cNvPr>
          <p:cNvSpPr>
            <a:spLocks noGrp="1"/>
          </p:cNvSpPr>
          <p:nvPr>
            <p:ph type="title"/>
          </p:nvPr>
        </p:nvSpPr>
        <p:spPr>
          <a:xfrm>
            <a:off x="102909" y="148309"/>
            <a:ext cx="11576901" cy="532728"/>
          </a:xfrm>
          <a:effectLst>
            <a:outerShdw blurRad="63500" sx="102000" sy="102000" algn="ctr" rotWithShape="0">
              <a:prstClr val="black">
                <a:alpha val="40000"/>
              </a:prstClr>
            </a:outerShdw>
          </a:effectLst>
        </p:spPr>
        <p:txBody>
          <a:bodyPr>
            <a:normAutofit fontScale="90000"/>
          </a:bodyPr>
          <a:lstStyle/>
          <a:p>
            <a:r>
              <a:rPr lang="pt-BR" sz="4000" b="1">
                <a:ln w="0"/>
                <a:effectLst>
                  <a:outerShdw blurRad="38100" dist="25400" dir="5400000" algn="ctr" rotWithShape="0">
                    <a:srgbClr val="6E747A">
                      <a:alpha val="43000"/>
                    </a:srgbClr>
                  </a:outerShdw>
                </a:effectLst>
              </a:rPr>
              <a:t>@pytest.mark.</a:t>
            </a:r>
            <a:r>
              <a:rPr lang="pt-BR" sz="4000" b="1">
                <a:ln w="0"/>
                <a:solidFill>
                  <a:schemeClr val="accent1"/>
                </a:solidFill>
                <a:effectLst>
                  <a:outerShdw blurRad="38100" dist="25400" dir="5400000" algn="ctr" rotWithShape="0">
                    <a:srgbClr val="6E747A">
                      <a:alpha val="43000"/>
                    </a:srgbClr>
                  </a:outerShdw>
                </a:effectLst>
              </a:rPr>
              <a:t>parametrize("</a:t>
            </a:r>
            <a:r>
              <a:rPr lang="pt-BR" sz="4000">
                <a:ln w="0"/>
                <a:effectLst>
                  <a:outerShdw blurRad="38100" dist="25400" dir="5400000" algn="ctr" rotWithShape="0">
                    <a:srgbClr val="6E747A">
                      <a:alpha val="43000"/>
                    </a:srgbClr>
                  </a:outerShdw>
                </a:effectLst>
              </a:rPr>
              <a:t>param1</a:t>
            </a:r>
            <a:r>
              <a:rPr lang="pt-BR" sz="4000" b="1">
                <a:ln w="0"/>
                <a:solidFill>
                  <a:schemeClr val="accent1"/>
                </a:solidFill>
                <a:effectLst>
                  <a:outerShdw blurRad="38100" dist="25400" dir="5400000" algn="ctr" rotWithShape="0">
                    <a:srgbClr val="6E747A">
                      <a:alpha val="43000"/>
                    </a:srgbClr>
                  </a:outerShdw>
                </a:effectLst>
              </a:rPr>
              <a:t>, </a:t>
            </a:r>
            <a:r>
              <a:rPr lang="pt-BR" sz="4000">
                <a:ln w="0"/>
                <a:effectLst>
                  <a:outerShdw blurRad="38100" dist="25400" dir="5400000" algn="ctr" rotWithShape="0">
                    <a:srgbClr val="6E747A">
                      <a:alpha val="43000"/>
                    </a:srgbClr>
                  </a:outerShdw>
                </a:effectLst>
              </a:rPr>
              <a:t>param2</a:t>
            </a:r>
            <a:r>
              <a:rPr lang="pt-BR" sz="4000" b="1">
                <a:ln w="0"/>
                <a:solidFill>
                  <a:schemeClr val="accent1"/>
                </a:solidFill>
                <a:effectLst>
                  <a:outerShdw blurRad="38100" dist="25400" dir="5400000" algn="ctr" rotWithShape="0">
                    <a:srgbClr val="6E747A">
                      <a:alpha val="43000"/>
                    </a:srgbClr>
                  </a:outerShdw>
                </a:effectLst>
              </a:rPr>
              <a:t>, ...", [...])</a:t>
            </a:r>
            <a:endParaRPr lang="en-US" sz="4000" b="1">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2CF28D3A-8500-7AFA-1A9C-148E4C5C15C6}"/>
              </a:ext>
            </a:extLst>
          </p:cNvPr>
          <p:cNvSpPr txBox="1"/>
          <p:nvPr/>
        </p:nvSpPr>
        <p:spPr>
          <a:xfrm>
            <a:off x="102909" y="1226062"/>
            <a:ext cx="10840824" cy="923330"/>
          </a:xfrm>
          <a:prstGeom prst="rect">
            <a:avLst/>
          </a:prstGeom>
          <a:noFill/>
          <a:effectLst>
            <a:outerShdw blurRad="63500" sx="102000" sy="102000" algn="ctr"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a:t>()  This is the </a:t>
            </a:r>
            <a:r>
              <a:rPr lang="en-US" b="1"/>
              <a:t>decorator</a:t>
            </a:r>
            <a:r>
              <a:rPr lang="en-US"/>
              <a:t> that marks the test function for parameterization.</a:t>
            </a:r>
          </a:p>
          <a:p>
            <a:pPr marL="285750" indent="-285750">
              <a:buFont typeface="Arial" panose="020B0604020202020204" pitchFamily="34" charset="0"/>
              <a:buChar char="•"/>
            </a:pPr>
            <a:r>
              <a:rPr lang="en-US"/>
              <a:t>Inside the parentheses, you specify the names of the parameters the test function will receive </a:t>
            </a:r>
          </a:p>
          <a:p>
            <a:pPr marL="285750" indent="-285750">
              <a:buFont typeface="Arial" panose="020B0604020202020204" pitchFamily="34" charset="0"/>
              <a:buChar char="•"/>
            </a:pPr>
            <a:r>
              <a:rPr lang="en-US"/>
              <a:t>(e.g., param1, param2, etc.)</a:t>
            </a:r>
          </a:p>
        </p:txBody>
      </p:sp>
      <p:sp>
        <p:nvSpPr>
          <p:cNvPr id="7" name="TextBox 6">
            <a:extLst>
              <a:ext uri="{FF2B5EF4-FFF2-40B4-BE49-F238E27FC236}">
                <a16:creationId xmlns:a16="http://schemas.microsoft.com/office/drawing/2014/main" id="{E6CC5054-2A8F-B11C-91E5-96CA0C261234}"/>
              </a:ext>
            </a:extLst>
          </p:cNvPr>
          <p:cNvSpPr txBox="1"/>
          <p:nvPr/>
        </p:nvSpPr>
        <p:spPr>
          <a:xfrm>
            <a:off x="1329180" y="2295653"/>
            <a:ext cx="9756742" cy="923330"/>
          </a:xfrm>
          <a:prstGeom prst="rect">
            <a:avLst/>
          </a:prstGeom>
          <a:noFill/>
          <a:effectLst>
            <a:outerShdw blurRad="63500" sx="102000" sy="102000" algn="ctr" rotWithShape="0">
              <a:prstClr val="black">
                <a:alpha val="40000"/>
              </a:prstClr>
            </a:outerShdw>
          </a:effectLst>
        </p:spPr>
        <p:txBody>
          <a:bodyPr wrap="square">
            <a:spAutoFit/>
          </a:bodyPr>
          <a:lstStyle/>
          <a:p>
            <a:r>
              <a:rPr lang="en-US"/>
              <a:t>([...])  Within the square brackets, you provide a list of tuples.</a:t>
            </a:r>
          </a:p>
          <a:p>
            <a:pPr marL="285750" indent="-285750">
              <a:buFont typeface="Arial" panose="020B0604020202020204" pitchFamily="34" charset="0"/>
              <a:buChar char="•"/>
            </a:pPr>
            <a:r>
              <a:rPr lang="en-US" b="0" i="0">
                <a:solidFill>
                  <a:srgbClr val="374151"/>
                </a:solidFill>
                <a:effectLst/>
                <a:latin typeface="Söhne"/>
              </a:rPr>
              <a:t>Each tuple represents a set of parameters and their corresponding values.</a:t>
            </a:r>
          </a:p>
          <a:p>
            <a:pPr marL="285750" indent="-285750">
              <a:buFont typeface="Arial" panose="020B0604020202020204" pitchFamily="34" charset="0"/>
              <a:buChar char="•"/>
            </a:pPr>
            <a:r>
              <a:rPr lang="en-US" b="0" i="0">
                <a:solidFill>
                  <a:srgbClr val="374151"/>
                </a:solidFill>
                <a:effectLst/>
                <a:latin typeface="Söhne"/>
              </a:rPr>
              <a:t>Each tuple should match the number and order of parameters defined in the decorator.</a:t>
            </a:r>
            <a:r>
              <a:rPr lang="en-US"/>
              <a:t> </a:t>
            </a:r>
          </a:p>
        </p:txBody>
      </p:sp>
      <p:pic>
        <p:nvPicPr>
          <p:cNvPr id="11" name="Picture 10">
            <a:extLst>
              <a:ext uri="{FF2B5EF4-FFF2-40B4-BE49-F238E27FC236}">
                <a16:creationId xmlns:a16="http://schemas.microsoft.com/office/drawing/2014/main" id="{6E177C60-2C13-711D-E770-3FA341D54CDB}"/>
              </a:ext>
            </a:extLst>
          </p:cNvPr>
          <p:cNvPicPr>
            <a:picLocks noChangeAspect="1"/>
          </p:cNvPicPr>
          <p:nvPr/>
        </p:nvPicPr>
        <p:blipFill>
          <a:blip r:embed="rId2"/>
          <a:stretch>
            <a:fillRect/>
          </a:stretch>
        </p:blipFill>
        <p:spPr>
          <a:xfrm>
            <a:off x="2865249" y="3348729"/>
            <a:ext cx="6052220" cy="2959914"/>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E846BD1F-16DE-3674-7E20-76BE767B5FC5}"/>
              </a:ext>
            </a:extLst>
          </p:cNvPr>
          <p:cNvSpPr txBox="1"/>
          <p:nvPr/>
        </p:nvSpPr>
        <p:spPr>
          <a:xfrm>
            <a:off x="8426597" y="5232363"/>
            <a:ext cx="1800308" cy="1477328"/>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US" b="0" i="0">
                <a:solidFill>
                  <a:srgbClr val="374151"/>
                </a:solidFill>
                <a:effectLst/>
                <a:latin typeface="Söhne"/>
              </a:rPr>
              <a:t>The test function will run three times, once for each set of parameters</a:t>
            </a:r>
            <a:endParaRPr lang="en-US"/>
          </a:p>
        </p:txBody>
      </p:sp>
    </p:spTree>
    <p:extLst>
      <p:ext uri="{BB962C8B-B14F-4D97-AF65-F5344CB8AC3E}">
        <p14:creationId xmlns:p14="http://schemas.microsoft.com/office/powerpoint/2010/main" val="3783410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9B91-80DD-D3E1-8C2E-58EE80E26CBC}"/>
              </a:ext>
            </a:extLst>
          </p:cNvPr>
          <p:cNvSpPr>
            <a:spLocks noGrp="1"/>
          </p:cNvSpPr>
          <p:nvPr>
            <p:ph type="title"/>
          </p:nvPr>
        </p:nvSpPr>
        <p:spPr>
          <a:xfrm>
            <a:off x="253738" y="208322"/>
            <a:ext cx="4931004" cy="313605"/>
          </a:xfrm>
          <a:effectLst>
            <a:outerShdw blurRad="63500" sx="102000" sy="102000" algn="ctr" rotWithShape="0">
              <a:prstClr val="black">
                <a:alpha val="40000"/>
              </a:prstClr>
            </a:outerShdw>
          </a:effectLst>
        </p:spPr>
        <p:txBody>
          <a:bodyPr>
            <a:normAutofit fontScale="90000"/>
          </a:bodyPr>
          <a:lstStyle/>
          <a:p>
            <a:r>
              <a:rPr lang="en-US"/>
              <a:t>Parametrize example </a:t>
            </a:r>
          </a:p>
        </p:txBody>
      </p:sp>
      <p:cxnSp>
        <p:nvCxnSpPr>
          <p:cNvPr id="8" name="Straight Arrow Connector 7">
            <a:extLst>
              <a:ext uri="{FF2B5EF4-FFF2-40B4-BE49-F238E27FC236}">
                <a16:creationId xmlns:a16="http://schemas.microsoft.com/office/drawing/2014/main" id="{BD764778-0894-0AFA-506A-9321DF7FB71C}"/>
              </a:ext>
            </a:extLst>
          </p:cNvPr>
          <p:cNvCxnSpPr>
            <a:cxnSpLocks/>
          </p:cNvCxnSpPr>
          <p:nvPr/>
        </p:nvCxnSpPr>
        <p:spPr>
          <a:xfrm flipH="1">
            <a:off x="4496586" y="1234911"/>
            <a:ext cx="688156" cy="28280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8649AA-A464-E085-AAEA-C50E659A846D}"/>
              </a:ext>
            </a:extLst>
          </p:cNvPr>
          <p:cNvSpPr txBox="1"/>
          <p:nvPr/>
        </p:nvSpPr>
        <p:spPr>
          <a:xfrm>
            <a:off x="3717997" y="1104106"/>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driver is passed</a:t>
            </a:r>
            <a:endParaRPr lang="en-US" sz="1100"/>
          </a:p>
        </p:txBody>
      </p:sp>
      <p:pic>
        <p:nvPicPr>
          <p:cNvPr id="13" name="Picture 12">
            <a:extLst>
              <a:ext uri="{FF2B5EF4-FFF2-40B4-BE49-F238E27FC236}">
                <a16:creationId xmlns:a16="http://schemas.microsoft.com/office/drawing/2014/main" id="{DFA263D7-22CB-F718-0868-FDA487405531}"/>
              </a:ext>
            </a:extLst>
          </p:cNvPr>
          <p:cNvPicPr>
            <a:picLocks noChangeAspect="1"/>
          </p:cNvPicPr>
          <p:nvPr/>
        </p:nvPicPr>
        <p:blipFill>
          <a:blip r:embed="rId2"/>
          <a:stretch>
            <a:fillRect/>
          </a:stretch>
        </p:blipFill>
        <p:spPr>
          <a:xfrm>
            <a:off x="253738" y="1517715"/>
            <a:ext cx="8022996" cy="5283887"/>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DBFC5A12-C4DE-F8C5-5A61-71EB5E145882}"/>
              </a:ext>
            </a:extLst>
          </p:cNvPr>
          <p:cNvPicPr>
            <a:picLocks noChangeAspect="1"/>
          </p:cNvPicPr>
          <p:nvPr/>
        </p:nvPicPr>
        <p:blipFill>
          <a:blip r:embed="rId3"/>
          <a:stretch>
            <a:fillRect/>
          </a:stretch>
        </p:blipFill>
        <p:spPr>
          <a:xfrm>
            <a:off x="5184742" y="93098"/>
            <a:ext cx="6893652" cy="2508699"/>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4BB47FDB-BD74-01FB-65C3-F68D6903B365}"/>
              </a:ext>
            </a:extLst>
          </p:cNvPr>
          <p:cNvPicPr>
            <a:picLocks noChangeAspect="1"/>
          </p:cNvPicPr>
          <p:nvPr/>
        </p:nvPicPr>
        <p:blipFill>
          <a:blip r:embed="rId4"/>
          <a:stretch>
            <a:fillRect/>
          </a:stretch>
        </p:blipFill>
        <p:spPr>
          <a:xfrm>
            <a:off x="6648955" y="4449452"/>
            <a:ext cx="5289307" cy="252247"/>
          </a:xfrm>
          <a:prstGeom prst="rect">
            <a:avLst/>
          </a:prstGeom>
        </p:spPr>
      </p:pic>
      <p:sp>
        <p:nvSpPr>
          <p:cNvPr id="17" name="TextBox 16">
            <a:extLst>
              <a:ext uri="{FF2B5EF4-FFF2-40B4-BE49-F238E27FC236}">
                <a16:creationId xmlns:a16="http://schemas.microsoft.com/office/drawing/2014/main" id="{442018F6-A5F5-2AD9-8746-C696A90E65F8}"/>
              </a:ext>
            </a:extLst>
          </p:cNvPr>
          <p:cNvSpPr txBox="1"/>
          <p:nvPr/>
        </p:nvSpPr>
        <p:spPr>
          <a:xfrm>
            <a:off x="9079880" y="4187842"/>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Execution:</a:t>
            </a:r>
            <a:endParaRPr lang="en-US" sz="1100"/>
          </a:p>
        </p:txBody>
      </p:sp>
    </p:spTree>
    <p:extLst>
      <p:ext uri="{BB962C8B-B14F-4D97-AF65-F5344CB8AC3E}">
        <p14:creationId xmlns:p14="http://schemas.microsoft.com/office/powerpoint/2010/main" val="15653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7ED1-D232-A7E7-ADE9-9B2F1684A79B}"/>
              </a:ext>
            </a:extLst>
          </p:cNvPr>
          <p:cNvSpPr>
            <a:spLocks noGrp="1"/>
          </p:cNvSpPr>
          <p:nvPr>
            <p:ph type="title"/>
          </p:nvPr>
        </p:nvSpPr>
        <p:spPr>
          <a:xfrm>
            <a:off x="886809" y="261533"/>
            <a:ext cx="1392044" cy="192436"/>
          </a:xfrm>
        </p:spPr>
        <p:txBody>
          <a:bodyPr>
            <a:normAutofit fontScale="90000"/>
          </a:bodyPr>
          <a:lstStyle/>
          <a:p>
            <a:r>
              <a:rPr lang="en-US" b="1">
                <a:ln w="0"/>
                <a:solidFill>
                  <a:schemeClr val="accent1"/>
                </a:solidFill>
                <a:effectLst>
                  <a:outerShdw blurRad="38100" dist="38100" dir="2700000" algn="tl">
                    <a:srgbClr val="000000">
                      <a:alpha val="43137"/>
                    </a:srgbClr>
                  </a:outerShdw>
                </a:effectLst>
              </a:rPr>
              <a:t>POM</a:t>
            </a:r>
          </a:p>
        </p:txBody>
      </p:sp>
      <p:sp>
        <p:nvSpPr>
          <p:cNvPr id="4" name="Rectangle 3">
            <a:extLst>
              <a:ext uri="{FF2B5EF4-FFF2-40B4-BE49-F238E27FC236}">
                <a16:creationId xmlns:a16="http://schemas.microsoft.com/office/drawing/2014/main" id="{7653A7B3-2898-BB7E-1891-53D2D2628477}"/>
              </a:ext>
            </a:extLst>
          </p:cNvPr>
          <p:cNvSpPr/>
          <p:nvPr/>
        </p:nvSpPr>
        <p:spPr>
          <a:xfrm>
            <a:off x="367989" y="1037063"/>
            <a:ext cx="1594625" cy="44635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BasePage</a:t>
            </a:r>
          </a:p>
        </p:txBody>
      </p:sp>
      <p:sp>
        <p:nvSpPr>
          <p:cNvPr id="5" name="Rectangle 4">
            <a:extLst>
              <a:ext uri="{FF2B5EF4-FFF2-40B4-BE49-F238E27FC236}">
                <a16:creationId xmlns:a16="http://schemas.microsoft.com/office/drawing/2014/main" id="{3F9D74CC-7262-A751-0628-5F54E89421AF}"/>
              </a:ext>
            </a:extLst>
          </p:cNvPr>
          <p:cNvSpPr/>
          <p:nvPr/>
        </p:nvSpPr>
        <p:spPr>
          <a:xfrm>
            <a:off x="243467" y="1483421"/>
            <a:ext cx="2360181" cy="2687829"/>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 that </a:t>
            </a:r>
            <a:r>
              <a:rPr lang="en-US" sz="1400" b="1" u="sng">
                <a:solidFill>
                  <a:schemeClr val="tx1"/>
                </a:solidFill>
                <a:effectLst>
                  <a:outerShdw blurRad="38100" dist="38100" dir="2700000" algn="tl">
                    <a:srgbClr val="000000">
                      <a:alpha val="43137"/>
                    </a:srgbClr>
                  </a:outerShdw>
                </a:effectLst>
              </a:rPr>
              <a:t>asks</a:t>
            </a:r>
            <a:r>
              <a:rPr lang="en-US" sz="1400" u="sng">
                <a:solidFill>
                  <a:schemeClr val="tx1"/>
                </a:solidFill>
              </a:rPr>
              <a:t> for driver as parameter</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generic Methods: </a:t>
            </a:r>
          </a:p>
          <a:p>
            <a:pPr marL="800100" lvl="1" indent="-342900">
              <a:buFont typeface="Arial" panose="020B0604020202020204" pitchFamily="34" charset="0"/>
              <a:buChar char="•"/>
            </a:pPr>
            <a:r>
              <a:rPr lang="en-US" sz="1400">
                <a:solidFill>
                  <a:schemeClr val="tx1"/>
                </a:solidFill>
              </a:rPr>
              <a:t>click</a:t>
            </a:r>
          </a:p>
          <a:p>
            <a:pPr marL="800100" lvl="1" indent="-342900">
              <a:buFont typeface="Arial" panose="020B0604020202020204" pitchFamily="34" charset="0"/>
              <a:buChar char="•"/>
            </a:pPr>
            <a:r>
              <a:rPr lang="en-US" sz="1400">
                <a:solidFill>
                  <a:schemeClr val="tx1"/>
                </a:solidFill>
              </a:rPr>
              <a:t>send_keys</a:t>
            </a:r>
          </a:p>
          <a:p>
            <a:pPr marL="800100" lvl="1" indent="-342900">
              <a:buFont typeface="Arial" panose="020B0604020202020204" pitchFamily="34" charset="0"/>
              <a:buChar char="•"/>
            </a:pPr>
            <a:r>
              <a:rPr lang="en-US" sz="1400">
                <a:solidFill>
                  <a:schemeClr val="tx1"/>
                </a:solidFill>
              </a:rPr>
              <a:t>get_text</a:t>
            </a:r>
          </a:p>
          <a:p>
            <a:pPr marL="800100" lvl="1" indent="-342900">
              <a:buFont typeface="Arial" panose="020B0604020202020204" pitchFamily="34" charset="0"/>
              <a:buChar char="•"/>
            </a:pPr>
            <a:r>
              <a:rPr lang="en-US" sz="1400">
                <a:solidFill>
                  <a:schemeClr val="tx1"/>
                </a:solidFill>
              </a:rPr>
              <a:t>get_title</a:t>
            </a:r>
          </a:p>
          <a:p>
            <a:pPr marL="800100" lvl="1" indent="-342900">
              <a:buFont typeface="Arial" panose="020B0604020202020204" pitchFamily="34" charset="0"/>
              <a:buChar char="•"/>
            </a:pPr>
            <a:r>
              <a:rPr lang="en-US" sz="1400">
                <a:solidFill>
                  <a:schemeClr val="tx1"/>
                </a:solidFill>
              </a:rPr>
              <a:t>is visible</a:t>
            </a:r>
          </a:p>
        </p:txBody>
      </p:sp>
      <p:sp>
        <p:nvSpPr>
          <p:cNvPr id="6" name="Rectangle 5">
            <a:extLst>
              <a:ext uri="{FF2B5EF4-FFF2-40B4-BE49-F238E27FC236}">
                <a16:creationId xmlns:a16="http://schemas.microsoft.com/office/drawing/2014/main" id="{1DC15837-9361-6744-98D4-53046DA1F412}"/>
              </a:ext>
            </a:extLst>
          </p:cNvPr>
          <p:cNvSpPr/>
          <p:nvPr/>
        </p:nvSpPr>
        <p:spPr>
          <a:xfrm>
            <a:off x="3107472" y="1037063"/>
            <a:ext cx="1594625" cy="4463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LoginPage</a:t>
            </a:r>
          </a:p>
        </p:txBody>
      </p:sp>
      <p:sp>
        <p:nvSpPr>
          <p:cNvPr id="7" name="Rectangle 6">
            <a:extLst>
              <a:ext uri="{FF2B5EF4-FFF2-40B4-BE49-F238E27FC236}">
                <a16:creationId xmlns:a16="http://schemas.microsoft.com/office/drawing/2014/main" id="{CBCFC555-11AB-EDF6-CA4A-6A28974508AB}"/>
              </a:ext>
            </a:extLst>
          </p:cNvPr>
          <p:cNvSpPr/>
          <p:nvPr/>
        </p:nvSpPr>
        <p:spPr>
          <a:xfrm>
            <a:off x="2741882" y="1475887"/>
            <a:ext cx="3172526" cy="327845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u="sng">
                <a:solidFill>
                  <a:schemeClr val="tx1"/>
                </a:solidFill>
              </a:rPr>
              <a:t>calls BasePage </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u="sng">
                <a:solidFill>
                  <a:schemeClr val="tx1"/>
                </a:solidFill>
                <a:effectLst>
                  <a:outerShdw blurRad="38100" dist="38100" dir="2700000" algn="tl">
                    <a:srgbClr val="000000">
                      <a:alpha val="43137"/>
                    </a:srgbClr>
                  </a:outerShdw>
                </a:effectLst>
              </a:rPr>
              <a:t>Locators</a:t>
            </a:r>
            <a:r>
              <a:rPr lang="en-US" sz="1400" b="1">
                <a:solidFill>
                  <a:schemeClr val="tx1"/>
                </a:solidFill>
                <a:effectLst>
                  <a:outerShdw blurRad="38100" dist="38100" dir="2700000" algn="tl">
                    <a:srgbClr val="000000">
                      <a:alpha val="43137"/>
                    </a:srgbClr>
                  </a:outerShdw>
                </a:effectLst>
              </a:rPr>
              <a:t> </a:t>
            </a:r>
            <a:r>
              <a:rPr lang="en-US" sz="1400">
                <a:solidFill>
                  <a:schemeClr val="tx1"/>
                </a:solidFill>
              </a:rPr>
              <a:t>of UI elements defined</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u="sng">
                <a:solidFill>
                  <a:schemeClr val="tx1"/>
                </a:solidFill>
                <a:effectLst>
                  <a:outerShdw blurRad="38100" dist="38100" dir="2700000" algn="tl">
                    <a:srgbClr val="000000">
                      <a:alpha val="43137"/>
                    </a:srgbClr>
                  </a:outerShdw>
                </a:effectLst>
              </a:rPr>
              <a:t>constructor</a:t>
            </a:r>
            <a:r>
              <a:rPr lang="en-US" sz="1400">
                <a:solidFill>
                  <a:schemeClr val="tx1"/>
                </a:solidFill>
              </a:rPr>
              <a:t> </a:t>
            </a:r>
          </a:p>
          <a:p>
            <a:pPr marL="342900" indent="-342900">
              <a:buFont typeface="Arial" panose="020B0604020202020204" pitchFamily="34" charset="0"/>
              <a:buChar char="•"/>
            </a:pPr>
            <a:r>
              <a:rPr lang="en-US" sz="1400" b="1">
                <a:solidFill>
                  <a:schemeClr val="tx1"/>
                </a:solidFill>
                <a:effectLst>
                  <a:outerShdw blurRad="38100" dist="38100" dir="2700000" algn="tl">
                    <a:srgbClr val="000000">
                      <a:alpha val="43137"/>
                    </a:srgbClr>
                  </a:outerShdw>
                </a:effectLst>
              </a:rPr>
              <a:t>asks</a:t>
            </a:r>
            <a:r>
              <a:rPr lang="en-US" sz="1400">
                <a:solidFill>
                  <a:schemeClr val="tx1"/>
                </a:solidFill>
              </a:rPr>
              <a:t> for </a:t>
            </a:r>
            <a:r>
              <a:rPr lang="en-US" sz="1400">
                <a:solidFill>
                  <a:srgbClr val="7030A0"/>
                </a:solidFill>
                <a:effectLst>
                  <a:outerShdw blurRad="38100" dist="38100" dir="2700000" algn="tl">
                    <a:srgbClr val="000000">
                      <a:alpha val="43137"/>
                    </a:srgbClr>
                  </a:outerShdw>
                </a:effectLst>
              </a:rPr>
              <a:t>webdriver</a:t>
            </a:r>
            <a:r>
              <a:rPr lang="en-US" sz="1400">
                <a:solidFill>
                  <a:schemeClr val="tx1"/>
                </a:solidFill>
              </a:rPr>
              <a:t> as parameter</a:t>
            </a:r>
          </a:p>
          <a:p>
            <a:pPr marL="342900" indent="-342900">
              <a:buFont typeface="Arial" panose="020B0604020202020204" pitchFamily="34" charset="0"/>
              <a:buChar char="•"/>
            </a:pPr>
            <a:r>
              <a:rPr lang="en-US" sz="1400" b="1">
                <a:solidFill>
                  <a:schemeClr val="tx1"/>
                </a:solidFill>
                <a:effectLst>
                  <a:outerShdw blurRad="38100" dist="38100" dir="2700000" algn="tl">
                    <a:srgbClr val="000000">
                      <a:alpha val="43137"/>
                    </a:srgbClr>
                  </a:outerShdw>
                </a:effectLst>
              </a:rPr>
              <a:t>gives </a:t>
            </a:r>
            <a:r>
              <a:rPr lang="en-US" sz="1400">
                <a:solidFill>
                  <a:srgbClr val="7030A0"/>
                </a:solidFill>
                <a:effectLst>
                  <a:outerShdw blurRad="38100" dist="38100" dir="2700000" algn="tl">
                    <a:srgbClr val="000000">
                      <a:alpha val="43137"/>
                    </a:srgbClr>
                  </a:outerShdw>
                </a:effectLst>
              </a:rPr>
              <a:t>webdriver</a:t>
            </a:r>
            <a:r>
              <a:rPr lang="en-US" sz="1400" b="1">
                <a:solidFill>
                  <a:schemeClr val="tx1"/>
                </a:solidFill>
                <a:effectLst>
                  <a:outerShdw blurRad="38100" dist="38100" dir="2700000" algn="tl">
                    <a:srgbClr val="000000">
                      <a:alpha val="43137"/>
                    </a:srgbClr>
                  </a:outerShdw>
                </a:effectLst>
              </a:rPr>
              <a:t> </a:t>
            </a:r>
            <a:r>
              <a:rPr lang="en-US" sz="1400">
                <a:solidFill>
                  <a:schemeClr val="tx1"/>
                </a:solidFill>
              </a:rPr>
              <a:t>to BasePage(</a:t>
            </a:r>
            <a:r>
              <a:rPr lang="en-US" sz="1400" b="1">
                <a:solidFill>
                  <a:srgbClr val="7030A0"/>
                </a:solidFill>
              </a:rPr>
              <a:t>super</a:t>
            </a:r>
            <a:r>
              <a:rPr lang="en-US" sz="1400">
                <a:solidFill>
                  <a:schemeClr val="tx1"/>
                </a:solidFill>
              </a:rPr>
              <a:t>)</a:t>
            </a:r>
          </a:p>
          <a:p>
            <a:pPr marL="342900" indent="-342900">
              <a:buFont typeface="Arial" panose="020B0604020202020204" pitchFamily="34" charset="0"/>
              <a:buChar char="•"/>
            </a:pPr>
            <a:r>
              <a:rPr lang="en-US" sz="1400" b="1">
                <a:solidFill>
                  <a:schemeClr val="tx1"/>
                </a:solidFill>
              </a:rPr>
              <a:t>Launches</a:t>
            </a:r>
            <a:r>
              <a:rPr lang="en-US" sz="1400">
                <a:solidFill>
                  <a:schemeClr val="tx1"/>
                </a:solidFill>
              </a:rPr>
              <a:t> the URL</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u="sng">
                <a:solidFill>
                  <a:schemeClr val="tx1"/>
                </a:solidFill>
              </a:rPr>
              <a:t>Methods</a:t>
            </a:r>
            <a:r>
              <a:rPr lang="en-US" sz="1400">
                <a:solidFill>
                  <a:schemeClr val="tx1"/>
                </a:solidFill>
              </a:rPr>
              <a:t>: </a:t>
            </a:r>
          </a:p>
          <a:p>
            <a:pPr marL="800100" lvl="1" indent="-342900">
              <a:buFont typeface="Arial" panose="020B0604020202020204" pitchFamily="34" charset="0"/>
              <a:buChar char="•"/>
            </a:pPr>
            <a:r>
              <a:rPr lang="en-US" sz="1400">
                <a:solidFill>
                  <a:schemeClr val="tx1"/>
                </a:solidFill>
              </a:rPr>
              <a:t>do_login()</a:t>
            </a:r>
          </a:p>
          <a:p>
            <a:pPr marL="800100" lvl="1" indent="-342900">
              <a:buFont typeface="Arial" panose="020B0604020202020204" pitchFamily="34" charset="0"/>
              <a:buChar char="•"/>
            </a:pPr>
            <a:r>
              <a:rPr lang="en-US" sz="1400">
                <a:solidFill>
                  <a:schemeClr val="tx1"/>
                </a:solidFill>
              </a:rPr>
              <a:t>check_SignUp()</a:t>
            </a:r>
          </a:p>
          <a:p>
            <a:pPr marL="800100" lvl="1" indent="-342900">
              <a:buFont typeface="Arial" panose="020B0604020202020204" pitchFamily="34" charset="0"/>
              <a:buChar char="•"/>
            </a:pPr>
            <a:r>
              <a:rPr lang="en-US" sz="1400">
                <a:solidFill>
                  <a:schemeClr val="tx1"/>
                </a:solidFill>
              </a:rPr>
              <a:t>check_title() &amp; return true/false</a:t>
            </a:r>
          </a:p>
        </p:txBody>
      </p:sp>
      <p:sp>
        <p:nvSpPr>
          <p:cNvPr id="8" name="Rectangle 7">
            <a:extLst>
              <a:ext uri="{FF2B5EF4-FFF2-40B4-BE49-F238E27FC236}">
                <a16:creationId xmlns:a16="http://schemas.microsoft.com/office/drawing/2014/main" id="{D4019A89-8458-579E-CBDE-F2407CE89870}"/>
              </a:ext>
            </a:extLst>
          </p:cNvPr>
          <p:cNvSpPr/>
          <p:nvPr/>
        </p:nvSpPr>
        <p:spPr>
          <a:xfrm>
            <a:off x="8569714" y="5781635"/>
            <a:ext cx="3546088" cy="933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n w="0"/>
                <a:solidFill>
                  <a:schemeClr val="tx1"/>
                </a:solidFill>
                <a:effectLst>
                  <a:outerShdw blurRad="38100" dist="38100" dir="2700000" algn="tl">
                    <a:srgbClr val="000000">
                      <a:alpha val="43137"/>
                    </a:srgbClr>
                  </a:outerShdw>
                </a:effectLst>
                <a:highlight>
                  <a:srgbClr val="FFFF00"/>
                </a:highlight>
              </a:rPr>
              <a:t>conftest.py</a:t>
            </a:r>
          </a:p>
          <a:p>
            <a:pPr marL="342900" indent="-342900">
              <a:buFont typeface="+mj-lt"/>
              <a:buAutoNum type="arabicPeriod"/>
            </a:pPr>
            <a:r>
              <a:rPr lang="en-US"/>
              <a:t>fixture that initializes and </a:t>
            </a:r>
            <a:r>
              <a:rPr lang="en-US" b="1">
                <a:effectLst>
                  <a:outerShdw blurRad="38100" dist="38100" dir="2700000" algn="tl">
                    <a:srgbClr val="000000">
                      <a:alpha val="43137"/>
                    </a:srgbClr>
                  </a:outerShdw>
                </a:effectLst>
              </a:rPr>
              <a:t>returns a live webdriver</a:t>
            </a:r>
          </a:p>
          <a:p>
            <a:endParaRPr lang="en-US"/>
          </a:p>
        </p:txBody>
      </p:sp>
      <p:sp>
        <p:nvSpPr>
          <p:cNvPr id="9" name="Rectangle 8">
            <a:extLst>
              <a:ext uri="{FF2B5EF4-FFF2-40B4-BE49-F238E27FC236}">
                <a16:creationId xmlns:a16="http://schemas.microsoft.com/office/drawing/2014/main" id="{34B997F1-4611-B3A7-3BAB-CA1EE5AAAE7E}"/>
              </a:ext>
            </a:extLst>
          </p:cNvPr>
          <p:cNvSpPr/>
          <p:nvPr/>
        </p:nvSpPr>
        <p:spPr>
          <a:xfrm>
            <a:off x="4878655" y="5781635"/>
            <a:ext cx="3172526" cy="9334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n w="0"/>
                <a:solidFill>
                  <a:schemeClr val="tx1"/>
                </a:solidFill>
                <a:effectLst>
                  <a:outerShdw blurRad="38100" dist="38100" dir="2700000" algn="tl">
                    <a:srgbClr val="000000">
                      <a:alpha val="43137"/>
                    </a:srgbClr>
                  </a:outerShdw>
                </a:effectLst>
                <a:highlight>
                  <a:srgbClr val="00FFFF"/>
                </a:highlight>
              </a:rPr>
              <a:t>config.py</a:t>
            </a:r>
          </a:p>
          <a:p>
            <a:endParaRPr lang="en-US" b="1">
              <a:ln w="0"/>
              <a:solidFill>
                <a:schemeClr val="tx1"/>
              </a:solidFill>
              <a:effectLst>
                <a:outerShdw blurRad="38100" dist="38100" dir="2700000" algn="tl">
                  <a:srgbClr val="000000">
                    <a:alpha val="43137"/>
                  </a:srgbClr>
                </a:outerShdw>
              </a:effectLst>
              <a:highlight>
                <a:srgbClr val="FFFF00"/>
              </a:highlight>
            </a:endParaRPr>
          </a:p>
          <a:p>
            <a:pPr marL="342900" indent="-342900">
              <a:buFont typeface="+mj-lt"/>
              <a:buAutoNum type="arabicPeriod"/>
            </a:pPr>
            <a:r>
              <a:rPr lang="en-US" b="1">
                <a:solidFill>
                  <a:schemeClr val="tx1"/>
                </a:solidFill>
                <a:effectLst>
                  <a:outerShdw blurRad="38100" dist="38100" dir="2700000" algn="tl">
                    <a:srgbClr val="000000">
                      <a:alpha val="43137"/>
                    </a:srgbClr>
                  </a:outerShdw>
                </a:effectLst>
              </a:rPr>
              <a:t>TestData</a:t>
            </a:r>
            <a:r>
              <a:rPr lang="en-US">
                <a:solidFill>
                  <a:schemeClr val="tx1"/>
                </a:solidFill>
              </a:rPr>
              <a:t>: variables &amp; values</a:t>
            </a:r>
          </a:p>
          <a:p>
            <a:endParaRPr lang="en-US">
              <a:solidFill>
                <a:schemeClr val="tx1"/>
              </a:solidFill>
            </a:endParaRPr>
          </a:p>
        </p:txBody>
      </p:sp>
      <p:sp>
        <p:nvSpPr>
          <p:cNvPr id="13" name="Rectangle 12">
            <a:extLst>
              <a:ext uri="{FF2B5EF4-FFF2-40B4-BE49-F238E27FC236}">
                <a16:creationId xmlns:a16="http://schemas.microsoft.com/office/drawing/2014/main" id="{7DF42F71-22C3-BEC0-09C2-A4ACC70A9411}"/>
              </a:ext>
            </a:extLst>
          </p:cNvPr>
          <p:cNvSpPr/>
          <p:nvPr/>
        </p:nvSpPr>
        <p:spPr>
          <a:xfrm>
            <a:off x="6830118" y="624275"/>
            <a:ext cx="1594625" cy="4463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test_LoginPage</a:t>
            </a:r>
          </a:p>
        </p:txBody>
      </p:sp>
      <p:sp>
        <p:nvSpPr>
          <p:cNvPr id="14" name="Rectangle 13">
            <a:extLst>
              <a:ext uri="{FF2B5EF4-FFF2-40B4-BE49-F238E27FC236}">
                <a16:creationId xmlns:a16="http://schemas.microsoft.com/office/drawing/2014/main" id="{A6FC2298-48BD-0A6A-331A-E20D9839A748}"/>
              </a:ext>
            </a:extLst>
          </p:cNvPr>
          <p:cNvSpPr/>
          <p:nvPr/>
        </p:nvSpPr>
        <p:spPr>
          <a:xfrm>
            <a:off x="6147108" y="1070634"/>
            <a:ext cx="4003292" cy="4103532"/>
          </a:xfrm>
          <a:prstGeom prst="rect">
            <a:avLst/>
          </a:prstGeom>
          <a:solidFill>
            <a:schemeClr val="accent2">
              <a:lumMod val="20000"/>
              <a:lumOff val="80000"/>
            </a:schemeClr>
          </a:solidFill>
          <a:ln w="57150">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solidFill>
                  <a:schemeClr val="tx1"/>
                </a:solidFill>
              </a:rPr>
              <a:t>calls </a:t>
            </a:r>
            <a:r>
              <a:rPr lang="en-US" sz="1400">
                <a:solidFill>
                  <a:schemeClr val="tx1"/>
                </a:solidFill>
                <a:highlight>
                  <a:srgbClr val="FFFF00"/>
                </a:highlight>
              </a:rPr>
              <a:t>BaseTest </a:t>
            </a:r>
          </a:p>
          <a:p>
            <a:pPr marL="800100" lvl="1" indent="-342900">
              <a:buFont typeface="Arial" panose="020B0604020202020204" pitchFamily="34" charset="0"/>
              <a:buChar char="•"/>
            </a:pPr>
            <a:r>
              <a:rPr lang="en-US" sz="1400">
                <a:solidFill>
                  <a:schemeClr val="tx1"/>
                </a:solidFill>
                <a:highlight>
                  <a:srgbClr val="C0C0C0"/>
                </a:highlight>
              </a:rPr>
              <a:t>class Test_Login(BaseTest)</a:t>
            </a:r>
          </a:p>
          <a:p>
            <a:pPr marL="800100" lvl="1" indent="-342900">
              <a:buFont typeface="Arial" panose="020B0604020202020204" pitchFamily="34" charset="0"/>
              <a:buChar char="•"/>
            </a:pPr>
            <a:r>
              <a:rPr lang="en-US" sz="1400" i="1">
                <a:solidFill>
                  <a:schemeClr val="tx1"/>
                </a:solidFill>
                <a:highlight>
                  <a:srgbClr val="C0C0C0"/>
                </a:highlight>
              </a:rPr>
              <a:t>comes with </a:t>
            </a:r>
            <a:r>
              <a:rPr lang="en-US" sz="1400" b="1" i="1">
                <a:solidFill>
                  <a:schemeClr val="tx1"/>
                </a:solidFill>
                <a:effectLst>
                  <a:outerShdw blurRad="38100" dist="38100" dir="2700000" algn="tl">
                    <a:srgbClr val="000000">
                      <a:alpha val="43137"/>
                    </a:srgbClr>
                  </a:outerShdw>
                </a:effectLst>
                <a:highlight>
                  <a:srgbClr val="C0C0C0"/>
                </a:highlight>
              </a:rPr>
              <a:t>driver</a:t>
            </a:r>
            <a:endParaRPr lang="en-US" sz="1400" i="1">
              <a:solidFill>
                <a:schemeClr val="tx1"/>
              </a:solidFill>
              <a:highlight>
                <a:srgbClr val="C0C0C0"/>
              </a:highlight>
            </a:endParaRP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list of tests:</a:t>
            </a:r>
          </a:p>
          <a:p>
            <a:pPr marL="800100" lvl="1" indent="-342900">
              <a:buFont typeface="Arial" panose="020B0604020202020204" pitchFamily="34" charset="0"/>
              <a:buChar char="•"/>
            </a:pPr>
            <a:r>
              <a:rPr lang="en-US" sz="1400">
                <a:solidFill>
                  <a:schemeClr val="tx1"/>
                </a:solidFill>
              </a:rPr>
              <a:t>test_signup_link_visible(self)</a:t>
            </a:r>
          </a:p>
          <a:p>
            <a:pPr marL="1257300" lvl="2" indent="-342900">
              <a:buFont typeface="Courier New" panose="02070309020205020404" pitchFamily="49" charset="0"/>
              <a:buChar char="o"/>
            </a:pPr>
            <a:r>
              <a:rPr lang="en-US" sz="1400">
                <a:solidFill>
                  <a:schemeClr val="tx1"/>
                </a:solidFill>
              </a:rPr>
              <a:t>creates </a:t>
            </a:r>
            <a:r>
              <a:rPr lang="en-US" sz="1400" b="1">
                <a:solidFill>
                  <a:schemeClr val="tx1"/>
                </a:solidFill>
                <a:effectLst>
                  <a:outerShdw blurRad="38100" dist="38100" dir="2700000" algn="tl">
                    <a:srgbClr val="000000">
                      <a:alpha val="43137"/>
                    </a:srgbClr>
                  </a:outerShdw>
                </a:effectLst>
              </a:rPr>
              <a:t>LoginPage object</a:t>
            </a:r>
          </a:p>
          <a:p>
            <a:pPr marL="1257300" lvl="2" indent="-342900">
              <a:buFont typeface="Courier New" panose="02070309020205020404" pitchFamily="49" charset="0"/>
              <a:buChar char="o"/>
            </a:pPr>
            <a:r>
              <a:rPr lang="en-US" sz="1400">
                <a:solidFill>
                  <a:schemeClr val="tx1"/>
                </a:solidFill>
                <a:effectLst>
                  <a:outerShdw blurRad="38100" dist="38100" dir="2700000" algn="tl">
                    <a:srgbClr val="000000">
                      <a:alpha val="43137"/>
                    </a:srgbClr>
                  </a:outerShdw>
                </a:effectLst>
              </a:rPr>
              <a:t>invokes </a:t>
            </a:r>
            <a:r>
              <a:rPr lang="en-US" sz="1400" b="1">
                <a:solidFill>
                  <a:schemeClr val="tx1"/>
                </a:solidFill>
                <a:effectLst>
                  <a:outerShdw blurRad="38100" dist="38100" dir="2700000" algn="tl">
                    <a:srgbClr val="000000">
                      <a:alpha val="43137"/>
                    </a:srgbClr>
                  </a:outerShdw>
                </a:effectLst>
              </a:rPr>
              <a:t>LoginPage methods (</a:t>
            </a:r>
            <a:r>
              <a:rPr lang="en-US" sz="1400">
                <a:solidFill>
                  <a:schemeClr val="tx1"/>
                </a:solidFill>
                <a:effectLst>
                  <a:outerShdw blurRad="38100" dist="38100" dir="2700000" algn="tl">
                    <a:srgbClr val="000000">
                      <a:alpha val="43137"/>
                    </a:srgbClr>
                  </a:outerShdw>
                </a:effectLst>
              </a:rPr>
              <a:t>self.</a:t>
            </a:r>
            <a:r>
              <a:rPr lang="en-US" sz="1400" b="1">
                <a:solidFill>
                  <a:schemeClr val="tx1"/>
                </a:solidFill>
                <a:effectLst>
                  <a:outerShdw blurRad="38100" dist="38100" dir="2700000" algn="tl">
                    <a:srgbClr val="000000">
                      <a:alpha val="43137"/>
                    </a:srgbClr>
                  </a:outerShdw>
                </a:effectLst>
              </a:rPr>
              <a:t>driver)</a:t>
            </a:r>
          </a:p>
          <a:p>
            <a:pPr marL="1257300" lvl="2" indent="-342900">
              <a:buFont typeface="Courier New" panose="02070309020205020404" pitchFamily="49" charset="0"/>
              <a:buChar char="o"/>
            </a:pPr>
            <a:endParaRPr lang="en-US" sz="1400" b="1">
              <a:solidFill>
                <a:schemeClr val="tx1"/>
              </a:solidFill>
              <a:effectLst>
                <a:outerShdw blurRad="38100" dist="38100" dir="2700000" algn="tl">
                  <a:srgbClr val="000000">
                    <a:alpha val="43137"/>
                  </a:srgbClr>
                </a:outerShdw>
              </a:effectLst>
            </a:endParaRPr>
          </a:p>
          <a:p>
            <a:pPr marL="1257300" lvl="2" indent="-342900">
              <a:buFont typeface="Courier New" panose="02070309020205020404" pitchFamily="49" charset="0"/>
              <a:buChar char="o"/>
            </a:pPr>
            <a:r>
              <a:rPr lang="en-US" sz="1400">
                <a:solidFill>
                  <a:schemeClr val="tx1"/>
                </a:solidFill>
              </a:rPr>
              <a:t>calls</a:t>
            </a:r>
            <a:r>
              <a:rPr lang="en-US" sz="1400" b="1">
                <a:solidFill>
                  <a:schemeClr val="tx1"/>
                </a:solidFill>
                <a:effectLst>
                  <a:outerShdw blurRad="38100" dist="38100" dir="2700000" algn="tl">
                    <a:srgbClr val="000000">
                      <a:alpha val="43137"/>
                    </a:srgbClr>
                  </a:outerShdw>
                </a:effectLst>
              </a:rPr>
              <a:t> TestData </a:t>
            </a:r>
            <a:r>
              <a:rPr lang="en-US" sz="1400">
                <a:solidFill>
                  <a:schemeClr val="tx1"/>
                </a:solidFill>
              </a:rPr>
              <a:t>values to pass param to the</a:t>
            </a:r>
            <a:r>
              <a:rPr lang="en-US" sz="1400" b="1">
                <a:solidFill>
                  <a:schemeClr val="tx1"/>
                </a:solidFill>
                <a:effectLst>
                  <a:outerShdw blurRad="38100" dist="38100" dir="2700000" algn="tl">
                    <a:srgbClr val="000000">
                      <a:alpha val="43137"/>
                    </a:srgbClr>
                  </a:outerShdw>
                </a:effectLst>
              </a:rPr>
              <a:t> LoginPage methods  </a:t>
            </a:r>
          </a:p>
          <a:p>
            <a:pPr lvl="1"/>
            <a:endParaRPr lang="en-US" sz="1400">
              <a:solidFill>
                <a:schemeClr val="tx1"/>
              </a:solidFill>
            </a:endParaRPr>
          </a:p>
        </p:txBody>
      </p:sp>
      <p:sp>
        <p:nvSpPr>
          <p:cNvPr id="20" name="Rectangle 19">
            <a:extLst>
              <a:ext uri="{FF2B5EF4-FFF2-40B4-BE49-F238E27FC236}">
                <a16:creationId xmlns:a16="http://schemas.microsoft.com/office/drawing/2014/main" id="{9E2305BD-3C6F-248B-FD8F-D99387A2E026}"/>
              </a:ext>
            </a:extLst>
          </p:cNvPr>
          <p:cNvSpPr/>
          <p:nvPr/>
        </p:nvSpPr>
        <p:spPr>
          <a:xfrm>
            <a:off x="9764753" y="4171251"/>
            <a:ext cx="1594625" cy="44635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highlight>
                  <a:srgbClr val="FFFF00"/>
                </a:highlight>
              </a:rPr>
              <a:t>BaseTest</a:t>
            </a:r>
          </a:p>
        </p:txBody>
      </p:sp>
      <p:sp>
        <p:nvSpPr>
          <p:cNvPr id="21" name="Rectangle 20">
            <a:extLst>
              <a:ext uri="{FF2B5EF4-FFF2-40B4-BE49-F238E27FC236}">
                <a16:creationId xmlns:a16="http://schemas.microsoft.com/office/drawing/2014/main" id="{CDA743A6-92DC-70D8-DD02-6D28282E2465}"/>
              </a:ext>
            </a:extLst>
          </p:cNvPr>
          <p:cNvSpPr/>
          <p:nvPr/>
        </p:nvSpPr>
        <p:spPr>
          <a:xfrm>
            <a:off x="9773120" y="4617224"/>
            <a:ext cx="2033241" cy="9334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solidFill>
                  <a:schemeClr val="tx1"/>
                </a:solidFill>
              </a:rPr>
              <a:t>calls the fixture to get </a:t>
            </a:r>
            <a:r>
              <a:rPr lang="en-US" sz="1400" b="1">
                <a:solidFill>
                  <a:schemeClr val="tx1"/>
                </a:solidFill>
                <a:effectLst>
                  <a:outerShdw blurRad="38100" dist="38100" dir="2700000" algn="tl">
                    <a:srgbClr val="000000">
                      <a:alpha val="43137"/>
                    </a:srgbClr>
                  </a:outerShdw>
                </a:effectLst>
              </a:rPr>
              <a:t>WEBDRIVER</a:t>
            </a:r>
          </a:p>
        </p:txBody>
      </p:sp>
      <p:sp>
        <p:nvSpPr>
          <p:cNvPr id="22" name="Arrow: Right 21">
            <a:extLst>
              <a:ext uri="{FF2B5EF4-FFF2-40B4-BE49-F238E27FC236}">
                <a16:creationId xmlns:a16="http://schemas.microsoft.com/office/drawing/2014/main" id="{39E8FEEC-662D-47F9-05C5-0A5D991F5DBE}"/>
              </a:ext>
            </a:extLst>
          </p:cNvPr>
          <p:cNvSpPr/>
          <p:nvPr/>
        </p:nvSpPr>
        <p:spPr>
          <a:xfrm rot="16200000">
            <a:off x="10153188" y="5387274"/>
            <a:ext cx="557561" cy="563139"/>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F3E4D0FC-FACC-CA47-D38E-A4A75F5FDE14}"/>
              </a:ext>
            </a:extLst>
          </p:cNvPr>
          <p:cNvCxnSpPr>
            <a:cxnSpLocks/>
          </p:cNvCxnSpPr>
          <p:nvPr/>
        </p:nvCxnSpPr>
        <p:spPr>
          <a:xfrm rot="16200000" flipV="1">
            <a:off x="8921291" y="2698405"/>
            <a:ext cx="2197092" cy="857713"/>
          </a:xfrm>
          <a:prstGeom prst="bentConnector3">
            <a:avLst>
              <a:gd name="adj1" fmla="val 99739"/>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1A69290-7467-4D6D-A2B9-AF695C332CAA}"/>
              </a:ext>
            </a:extLst>
          </p:cNvPr>
          <p:cNvSpPr txBox="1"/>
          <p:nvPr/>
        </p:nvSpPr>
        <p:spPr>
          <a:xfrm>
            <a:off x="10442188" y="2474790"/>
            <a:ext cx="1364173" cy="369332"/>
          </a:xfrm>
          <a:prstGeom prst="rect">
            <a:avLst/>
          </a:prstGeom>
          <a:noFill/>
        </p:spPr>
        <p:txBody>
          <a:bodyPr wrap="square" rtlCol="0">
            <a:spAutoFit/>
          </a:bodyPr>
          <a:lstStyle/>
          <a:p>
            <a:r>
              <a:rPr lang="en-US"/>
              <a:t>webdriver</a:t>
            </a:r>
          </a:p>
        </p:txBody>
      </p:sp>
      <p:sp>
        <p:nvSpPr>
          <p:cNvPr id="35" name="Arrow: Right 34">
            <a:extLst>
              <a:ext uri="{FF2B5EF4-FFF2-40B4-BE49-F238E27FC236}">
                <a16:creationId xmlns:a16="http://schemas.microsoft.com/office/drawing/2014/main" id="{AC2E8EAF-A6CB-ABAB-C530-FDA183669583}"/>
              </a:ext>
            </a:extLst>
          </p:cNvPr>
          <p:cNvSpPr/>
          <p:nvPr/>
        </p:nvSpPr>
        <p:spPr>
          <a:xfrm rot="18308504">
            <a:off x="5820696" y="5053384"/>
            <a:ext cx="2200251" cy="472733"/>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90A28A53-0BCC-BC4E-1878-E1D0B732D3AC}"/>
              </a:ext>
            </a:extLst>
          </p:cNvPr>
          <p:cNvSpPr/>
          <p:nvPr/>
        </p:nvSpPr>
        <p:spPr>
          <a:xfrm rot="21423749">
            <a:off x="4318520" y="3204524"/>
            <a:ext cx="2665981" cy="454517"/>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BDDFD87A-B14A-7781-DC56-BBB1651E53AD}"/>
              </a:ext>
            </a:extLst>
          </p:cNvPr>
          <p:cNvSpPr/>
          <p:nvPr/>
        </p:nvSpPr>
        <p:spPr>
          <a:xfrm rot="1064700">
            <a:off x="1813182" y="3537536"/>
            <a:ext cx="1246863" cy="454517"/>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93AB08C-432C-76DF-5373-2F972739356F}"/>
              </a:ext>
            </a:extLst>
          </p:cNvPr>
          <p:cNvCxnSpPr>
            <a:cxnSpLocks/>
          </p:cNvCxnSpPr>
          <p:nvPr/>
        </p:nvCxnSpPr>
        <p:spPr>
          <a:xfrm rot="16200000" flipV="1">
            <a:off x="2103131" y="2168169"/>
            <a:ext cx="1153632" cy="802187"/>
          </a:xfrm>
          <a:prstGeom prst="bentConnector3">
            <a:avLst>
              <a:gd name="adj1" fmla="val 360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F7F0363-1073-9463-F055-77757CCE2C7D}"/>
              </a:ext>
            </a:extLst>
          </p:cNvPr>
          <p:cNvSpPr txBox="1"/>
          <p:nvPr/>
        </p:nvSpPr>
        <p:spPr>
          <a:xfrm>
            <a:off x="2278853" y="185097"/>
            <a:ext cx="3815450" cy="276999"/>
          </a:xfrm>
          <a:prstGeom prst="rect">
            <a:avLst/>
          </a:prstGeom>
          <a:noFill/>
        </p:spPr>
        <p:txBody>
          <a:bodyPr wrap="square">
            <a:spAutoFit/>
          </a:bodyPr>
          <a:lstStyle/>
          <a:p>
            <a:r>
              <a:rPr lang="en-US" sz="1200"/>
              <a:t>https://youtu.be/qBK5I_QApCg?si=-8oCWOLFoBGYjmn5</a:t>
            </a:r>
          </a:p>
        </p:txBody>
      </p:sp>
    </p:spTree>
    <p:extLst>
      <p:ext uri="{BB962C8B-B14F-4D97-AF65-F5344CB8AC3E}">
        <p14:creationId xmlns:p14="http://schemas.microsoft.com/office/powerpoint/2010/main" val="1958601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7ED1-D232-A7E7-ADE9-9B2F1684A79B}"/>
              </a:ext>
            </a:extLst>
          </p:cNvPr>
          <p:cNvSpPr>
            <a:spLocks noGrp="1"/>
          </p:cNvSpPr>
          <p:nvPr>
            <p:ph type="title"/>
          </p:nvPr>
        </p:nvSpPr>
        <p:spPr>
          <a:xfrm>
            <a:off x="618547" y="311098"/>
            <a:ext cx="1392044" cy="192436"/>
          </a:xfrm>
          <a:effectLst>
            <a:outerShdw blurRad="63500" sx="102000" sy="102000" algn="ctr" rotWithShape="0">
              <a:prstClr val="black">
                <a:alpha val="40000"/>
              </a:prstClr>
            </a:outerShdw>
          </a:effectLst>
        </p:spPr>
        <p:txBody>
          <a:bodyPr>
            <a:normAutofit fontScale="90000"/>
          </a:bodyPr>
          <a:lstStyle/>
          <a:p>
            <a:r>
              <a:rPr lang="en-US"/>
              <a:t>POM</a:t>
            </a:r>
          </a:p>
        </p:txBody>
      </p:sp>
      <p:sp>
        <p:nvSpPr>
          <p:cNvPr id="4" name="Rectangle 3">
            <a:extLst>
              <a:ext uri="{FF2B5EF4-FFF2-40B4-BE49-F238E27FC236}">
                <a16:creationId xmlns:a16="http://schemas.microsoft.com/office/drawing/2014/main" id="{7653A7B3-2898-BB7E-1891-53D2D2628477}"/>
              </a:ext>
            </a:extLst>
          </p:cNvPr>
          <p:cNvSpPr/>
          <p:nvPr/>
        </p:nvSpPr>
        <p:spPr>
          <a:xfrm>
            <a:off x="371924" y="1404879"/>
            <a:ext cx="1594625" cy="446359"/>
          </a:xfrm>
          <a:prstGeom prst="rect">
            <a:avLst/>
          </a:prstGeom>
          <a:solidFill>
            <a:schemeClr val="accent1">
              <a:lumMod val="60000"/>
              <a:lumOff val="4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BasePage</a:t>
            </a:r>
          </a:p>
        </p:txBody>
      </p:sp>
      <p:sp>
        <p:nvSpPr>
          <p:cNvPr id="5" name="Rectangle 4">
            <a:extLst>
              <a:ext uri="{FF2B5EF4-FFF2-40B4-BE49-F238E27FC236}">
                <a16:creationId xmlns:a16="http://schemas.microsoft.com/office/drawing/2014/main" id="{3F9D74CC-7262-A751-0628-5F54E89421AF}"/>
              </a:ext>
            </a:extLst>
          </p:cNvPr>
          <p:cNvSpPr/>
          <p:nvPr/>
        </p:nvSpPr>
        <p:spPr>
          <a:xfrm>
            <a:off x="186548" y="1793432"/>
            <a:ext cx="2256043" cy="247557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 that </a:t>
            </a:r>
            <a:r>
              <a:rPr lang="en-US" sz="1400" b="1" u="sng">
                <a:solidFill>
                  <a:schemeClr val="tx1"/>
                </a:solidFill>
                <a:effectLst>
                  <a:outerShdw blurRad="38100" dist="38100" dir="2700000" algn="tl">
                    <a:srgbClr val="000000">
                      <a:alpha val="43137"/>
                    </a:srgbClr>
                  </a:outerShdw>
                </a:effectLst>
              </a:rPr>
              <a:t>asks</a:t>
            </a:r>
            <a:r>
              <a:rPr lang="en-US" sz="1400" u="sng">
                <a:solidFill>
                  <a:schemeClr val="tx1"/>
                </a:solidFill>
              </a:rPr>
              <a:t> for </a:t>
            </a:r>
            <a:r>
              <a:rPr lang="en-US" sz="1400">
                <a:solidFill>
                  <a:srgbClr val="7030A0"/>
                </a:solidFill>
                <a:effectLst>
                  <a:outerShdw blurRad="38100" dist="38100" dir="2700000" algn="tl">
                    <a:srgbClr val="000000">
                      <a:alpha val="43137"/>
                    </a:srgbClr>
                  </a:outerShdw>
                </a:effectLst>
              </a:rPr>
              <a:t>webdriver</a:t>
            </a:r>
            <a:r>
              <a:rPr lang="en-US" sz="1400" u="sng">
                <a:solidFill>
                  <a:schemeClr val="tx1"/>
                </a:solidFill>
              </a:rPr>
              <a:t> as parameter</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generic Methods: </a:t>
            </a:r>
          </a:p>
          <a:p>
            <a:pPr marL="800100" lvl="1" indent="-342900">
              <a:buFont typeface="Arial" panose="020B0604020202020204" pitchFamily="34" charset="0"/>
              <a:buChar char="•"/>
            </a:pPr>
            <a:r>
              <a:rPr lang="en-US" sz="1400">
                <a:solidFill>
                  <a:schemeClr val="tx1"/>
                </a:solidFill>
              </a:rPr>
              <a:t>click</a:t>
            </a:r>
          </a:p>
          <a:p>
            <a:pPr marL="800100" lvl="1" indent="-342900">
              <a:buFont typeface="Arial" panose="020B0604020202020204" pitchFamily="34" charset="0"/>
              <a:buChar char="•"/>
            </a:pPr>
            <a:r>
              <a:rPr lang="en-US" sz="1400">
                <a:solidFill>
                  <a:schemeClr val="tx1"/>
                </a:solidFill>
              </a:rPr>
              <a:t>send_keys</a:t>
            </a:r>
          </a:p>
          <a:p>
            <a:pPr marL="800100" lvl="1" indent="-342900">
              <a:buFont typeface="Arial" panose="020B0604020202020204" pitchFamily="34" charset="0"/>
              <a:buChar char="•"/>
            </a:pPr>
            <a:r>
              <a:rPr lang="en-US" sz="1400">
                <a:solidFill>
                  <a:schemeClr val="tx1"/>
                </a:solidFill>
              </a:rPr>
              <a:t>get_text</a:t>
            </a:r>
          </a:p>
          <a:p>
            <a:pPr marL="800100" lvl="1" indent="-342900">
              <a:buFont typeface="Arial" panose="020B0604020202020204" pitchFamily="34" charset="0"/>
              <a:buChar char="•"/>
            </a:pPr>
            <a:r>
              <a:rPr lang="en-US" sz="1400">
                <a:solidFill>
                  <a:schemeClr val="tx1"/>
                </a:solidFill>
              </a:rPr>
              <a:t>get_title</a:t>
            </a:r>
          </a:p>
          <a:p>
            <a:pPr marL="800100" lvl="1" indent="-342900">
              <a:buFont typeface="Arial" panose="020B0604020202020204" pitchFamily="34" charset="0"/>
              <a:buChar char="•"/>
            </a:pPr>
            <a:r>
              <a:rPr lang="en-US" sz="1400">
                <a:solidFill>
                  <a:schemeClr val="tx1"/>
                </a:solidFill>
              </a:rPr>
              <a:t>is visible</a:t>
            </a:r>
          </a:p>
        </p:txBody>
      </p:sp>
      <p:sp>
        <p:nvSpPr>
          <p:cNvPr id="6" name="Rectangle 5">
            <a:extLst>
              <a:ext uri="{FF2B5EF4-FFF2-40B4-BE49-F238E27FC236}">
                <a16:creationId xmlns:a16="http://schemas.microsoft.com/office/drawing/2014/main" id="{1DC15837-9361-6744-98D4-53046DA1F412}"/>
              </a:ext>
            </a:extLst>
          </p:cNvPr>
          <p:cNvSpPr/>
          <p:nvPr/>
        </p:nvSpPr>
        <p:spPr>
          <a:xfrm>
            <a:off x="3107472" y="1037063"/>
            <a:ext cx="1594625" cy="446359"/>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LoginPage</a:t>
            </a:r>
          </a:p>
        </p:txBody>
      </p:sp>
      <p:sp>
        <p:nvSpPr>
          <p:cNvPr id="7" name="Rectangle 6">
            <a:extLst>
              <a:ext uri="{FF2B5EF4-FFF2-40B4-BE49-F238E27FC236}">
                <a16:creationId xmlns:a16="http://schemas.microsoft.com/office/drawing/2014/main" id="{CBCFC555-11AB-EDF6-CA4A-6A28974508AB}"/>
              </a:ext>
            </a:extLst>
          </p:cNvPr>
          <p:cNvSpPr/>
          <p:nvPr/>
        </p:nvSpPr>
        <p:spPr>
          <a:xfrm>
            <a:off x="2577332" y="1381014"/>
            <a:ext cx="2966225" cy="3278458"/>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u="sng">
                <a:solidFill>
                  <a:schemeClr val="tx1"/>
                </a:solidFill>
              </a:rPr>
              <a:t>calls BasePage </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Locators </a:t>
            </a:r>
            <a:r>
              <a:rPr lang="en-US" sz="1400">
                <a:solidFill>
                  <a:schemeClr val="tx1"/>
                </a:solidFill>
              </a:rPr>
              <a:t>of UI elements defined</a:t>
            </a:r>
          </a:p>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a:t>
            </a:r>
          </a:p>
          <a:p>
            <a:pPr marL="342900" indent="-342900">
              <a:buFont typeface="+mj-lt"/>
              <a:buAutoNum type="arabicPeriod"/>
            </a:pPr>
            <a:endParaRPr lang="en-US" sz="1400">
              <a:solidFill>
                <a:schemeClr val="tx1"/>
              </a:solidFill>
            </a:endParaRPr>
          </a:p>
          <a:p>
            <a:pPr marL="342900" indent="-342900">
              <a:buFont typeface="+mj-lt"/>
              <a:buAutoNum type="arabicPeriod"/>
            </a:pPr>
            <a:endParaRPr lang="en-US" sz="1400">
              <a:solidFill>
                <a:schemeClr val="tx1"/>
              </a:solidFill>
            </a:endParaRP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Methods: </a:t>
            </a:r>
          </a:p>
          <a:p>
            <a:pPr marL="800100" lvl="1" indent="-342900">
              <a:buFont typeface="Arial" panose="020B0604020202020204" pitchFamily="34" charset="0"/>
              <a:buChar char="•"/>
            </a:pPr>
            <a:r>
              <a:rPr lang="en-US" sz="1400">
                <a:solidFill>
                  <a:schemeClr val="tx1"/>
                </a:solidFill>
              </a:rPr>
              <a:t>do_login()</a:t>
            </a:r>
          </a:p>
          <a:p>
            <a:pPr marL="800100" lvl="1" indent="-342900">
              <a:buFont typeface="Arial" panose="020B0604020202020204" pitchFamily="34" charset="0"/>
              <a:buChar char="•"/>
            </a:pPr>
            <a:r>
              <a:rPr lang="en-US" sz="1400">
                <a:solidFill>
                  <a:schemeClr val="tx1"/>
                </a:solidFill>
              </a:rPr>
              <a:t>check_signup_link_exits()</a:t>
            </a:r>
          </a:p>
          <a:p>
            <a:pPr marL="800100" lvl="1" indent="-342900">
              <a:buFont typeface="Arial" panose="020B0604020202020204" pitchFamily="34" charset="0"/>
              <a:buChar char="•"/>
            </a:pPr>
            <a:r>
              <a:rPr lang="en-US" sz="1400">
                <a:solidFill>
                  <a:schemeClr val="tx1"/>
                </a:solidFill>
              </a:rPr>
              <a:t>check_title() &amp; return true/false</a:t>
            </a:r>
          </a:p>
        </p:txBody>
      </p:sp>
      <p:sp>
        <p:nvSpPr>
          <p:cNvPr id="13" name="Rectangle 12">
            <a:extLst>
              <a:ext uri="{FF2B5EF4-FFF2-40B4-BE49-F238E27FC236}">
                <a16:creationId xmlns:a16="http://schemas.microsoft.com/office/drawing/2014/main" id="{7DF42F71-22C3-BEC0-09C2-A4ACC70A9411}"/>
              </a:ext>
            </a:extLst>
          </p:cNvPr>
          <p:cNvSpPr/>
          <p:nvPr/>
        </p:nvSpPr>
        <p:spPr>
          <a:xfrm>
            <a:off x="7181507" y="355785"/>
            <a:ext cx="1750620" cy="446359"/>
          </a:xfrm>
          <a:prstGeom prst="rect">
            <a:avLst/>
          </a:prstGeom>
          <a:solidFill>
            <a:schemeClr val="accent2">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test</a:t>
            </a:r>
            <a:r>
              <a:rPr lang="en-US">
                <a:solidFill>
                  <a:schemeClr val="tx1"/>
                </a:solidFill>
              </a:rPr>
              <a:t>_LoginPage</a:t>
            </a:r>
          </a:p>
        </p:txBody>
      </p:sp>
      <p:sp>
        <p:nvSpPr>
          <p:cNvPr id="26" name="TextBox 25">
            <a:extLst>
              <a:ext uri="{FF2B5EF4-FFF2-40B4-BE49-F238E27FC236}">
                <a16:creationId xmlns:a16="http://schemas.microsoft.com/office/drawing/2014/main" id="{01A69290-7467-4D6D-A2B9-AF695C332CAA}"/>
              </a:ext>
            </a:extLst>
          </p:cNvPr>
          <p:cNvSpPr txBox="1"/>
          <p:nvPr/>
        </p:nvSpPr>
        <p:spPr>
          <a:xfrm>
            <a:off x="10779505" y="2882412"/>
            <a:ext cx="136417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webdriver</a:t>
            </a:r>
          </a:p>
        </p:txBody>
      </p:sp>
      <p:sp>
        <p:nvSpPr>
          <p:cNvPr id="41" name="Arrow: Right 40">
            <a:extLst>
              <a:ext uri="{FF2B5EF4-FFF2-40B4-BE49-F238E27FC236}">
                <a16:creationId xmlns:a16="http://schemas.microsoft.com/office/drawing/2014/main" id="{BDDFD87A-B14A-7781-DC56-BBB1651E53AD}"/>
              </a:ext>
            </a:extLst>
          </p:cNvPr>
          <p:cNvSpPr/>
          <p:nvPr/>
        </p:nvSpPr>
        <p:spPr>
          <a:xfrm rot="1064700">
            <a:off x="1809665" y="3542716"/>
            <a:ext cx="1215716" cy="283446"/>
          </a:xfrm>
          <a:prstGeom prst="rightArrow">
            <a:avLst/>
          </a:prstGeom>
          <a:solidFill>
            <a:schemeClr val="accent4">
              <a:lumMod val="40000"/>
              <a:lumOff val="6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93AB08C-432C-76DF-5373-2F972739356F}"/>
              </a:ext>
            </a:extLst>
          </p:cNvPr>
          <p:cNvCxnSpPr>
            <a:cxnSpLocks/>
          </p:cNvCxnSpPr>
          <p:nvPr/>
        </p:nvCxnSpPr>
        <p:spPr>
          <a:xfrm rot="16200000" flipV="1">
            <a:off x="2009125" y="2354082"/>
            <a:ext cx="721589" cy="586460"/>
          </a:xfrm>
          <a:prstGeom prst="bentConnector3">
            <a:avLst>
              <a:gd name="adj1" fmla="val 323"/>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4756753-81BD-5375-E4D1-DF1B31225764}"/>
              </a:ext>
            </a:extLst>
          </p:cNvPr>
          <p:cNvPicPr>
            <a:picLocks noChangeAspect="1"/>
          </p:cNvPicPr>
          <p:nvPr/>
        </p:nvPicPr>
        <p:blipFill>
          <a:blip r:embed="rId2"/>
          <a:stretch>
            <a:fillRect/>
          </a:stretch>
        </p:blipFill>
        <p:spPr>
          <a:xfrm>
            <a:off x="7934617" y="3943837"/>
            <a:ext cx="4168625" cy="823432"/>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54E70770-2F04-2A9B-C62E-49D762AB72B4}"/>
              </a:ext>
            </a:extLst>
          </p:cNvPr>
          <p:cNvPicPr>
            <a:picLocks noChangeAspect="1"/>
          </p:cNvPicPr>
          <p:nvPr/>
        </p:nvPicPr>
        <p:blipFill>
          <a:blip r:embed="rId3"/>
          <a:stretch>
            <a:fillRect/>
          </a:stretch>
        </p:blipFill>
        <p:spPr>
          <a:xfrm>
            <a:off x="5386800" y="786690"/>
            <a:ext cx="6778665" cy="2766801"/>
          </a:xfrm>
          <a:prstGeom prst="rect">
            <a:avLst/>
          </a:prstGeom>
          <a:ln w="19050">
            <a:solidFill>
              <a:schemeClr val="accent6">
                <a:lumMod val="75000"/>
              </a:schemeClr>
            </a:solidFill>
          </a:ln>
          <a:effectLst>
            <a:outerShdw blurRad="63500" sx="102000" sy="102000" algn="ctr" rotWithShape="0">
              <a:prstClr val="black">
                <a:alpha val="40000"/>
              </a:prstClr>
            </a:outerShdw>
          </a:effectLst>
        </p:spPr>
      </p:pic>
      <p:cxnSp>
        <p:nvCxnSpPr>
          <p:cNvPr id="28" name="Connector: Elbow 27">
            <a:extLst>
              <a:ext uri="{FF2B5EF4-FFF2-40B4-BE49-F238E27FC236}">
                <a16:creationId xmlns:a16="http://schemas.microsoft.com/office/drawing/2014/main" id="{38E7E778-7209-72BA-53E3-E28C15EF8604}"/>
              </a:ext>
            </a:extLst>
          </p:cNvPr>
          <p:cNvCxnSpPr>
            <a:cxnSpLocks/>
          </p:cNvCxnSpPr>
          <p:nvPr/>
        </p:nvCxnSpPr>
        <p:spPr>
          <a:xfrm rot="16200000" flipV="1">
            <a:off x="7877167" y="1312440"/>
            <a:ext cx="3651538" cy="2889803"/>
          </a:xfrm>
          <a:prstGeom prst="bentConnector3">
            <a:avLst>
              <a:gd name="adj1" fmla="val 100083"/>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8708BC6-7782-B580-2085-1A53C7D51E24}"/>
              </a:ext>
            </a:extLst>
          </p:cNvPr>
          <p:cNvCxnSpPr>
            <a:cxnSpLocks/>
          </p:cNvCxnSpPr>
          <p:nvPr/>
        </p:nvCxnSpPr>
        <p:spPr>
          <a:xfrm flipV="1">
            <a:off x="5077363" y="2165681"/>
            <a:ext cx="3549004" cy="161027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6ADDAD9-3296-F326-DCB3-210301F34198}"/>
              </a:ext>
            </a:extLst>
          </p:cNvPr>
          <p:cNvSpPr/>
          <p:nvPr/>
        </p:nvSpPr>
        <p:spPr>
          <a:xfrm>
            <a:off x="10779559" y="1104764"/>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p>
        </p:txBody>
      </p:sp>
      <p:sp>
        <p:nvSpPr>
          <p:cNvPr id="65" name="Rectangle 64">
            <a:extLst>
              <a:ext uri="{FF2B5EF4-FFF2-40B4-BE49-F238E27FC236}">
                <a16:creationId xmlns:a16="http://schemas.microsoft.com/office/drawing/2014/main" id="{60B5516E-FE60-F6B5-3241-F1D2FCFF6C7F}"/>
              </a:ext>
            </a:extLst>
          </p:cNvPr>
          <p:cNvSpPr/>
          <p:nvPr/>
        </p:nvSpPr>
        <p:spPr>
          <a:xfrm>
            <a:off x="10693076" y="4578507"/>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endParaRPr lang="en-US" sz="1200">
              <a:solidFill>
                <a:srgbClr val="7030A0"/>
              </a:solidFill>
            </a:endParaRPr>
          </a:p>
        </p:txBody>
      </p:sp>
      <p:sp>
        <p:nvSpPr>
          <p:cNvPr id="71" name="Rectangle 70">
            <a:extLst>
              <a:ext uri="{FF2B5EF4-FFF2-40B4-BE49-F238E27FC236}">
                <a16:creationId xmlns:a16="http://schemas.microsoft.com/office/drawing/2014/main" id="{B6B187D1-630F-8C15-3E04-E793CC585EBE}"/>
              </a:ext>
            </a:extLst>
          </p:cNvPr>
          <p:cNvSpPr/>
          <p:nvPr/>
        </p:nvSpPr>
        <p:spPr>
          <a:xfrm>
            <a:off x="9417001" y="3670485"/>
            <a:ext cx="1087448"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BaseTest.py</a:t>
            </a:r>
          </a:p>
        </p:txBody>
      </p:sp>
      <p:pic>
        <p:nvPicPr>
          <p:cNvPr id="80" name="Picture 79">
            <a:extLst>
              <a:ext uri="{FF2B5EF4-FFF2-40B4-BE49-F238E27FC236}">
                <a16:creationId xmlns:a16="http://schemas.microsoft.com/office/drawing/2014/main" id="{8C1E902E-90E6-7B1D-F152-CF3B5278A9CB}"/>
              </a:ext>
            </a:extLst>
          </p:cNvPr>
          <p:cNvPicPr>
            <a:picLocks noChangeAspect="1"/>
          </p:cNvPicPr>
          <p:nvPr/>
        </p:nvPicPr>
        <p:blipFill>
          <a:blip r:embed="rId4"/>
          <a:stretch>
            <a:fillRect/>
          </a:stretch>
        </p:blipFill>
        <p:spPr>
          <a:xfrm>
            <a:off x="1795390" y="5098464"/>
            <a:ext cx="3515216" cy="1343212"/>
          </a:xfrm>
          <a:prstGeom prst="rect">
            <a:avLst/>
          </a:prstGeom>
        </p:spPr>
      </p:pic>
      <p:cxnSp>
        <p:nvCxnSpPr>
          <p:cNvPr id="81" name="Straight Arrow Connector 80">
            <a:extLst>
              <a:ext uri="{FF2B5EF4-FFF2-40B4-BE49-F238E27FC236}">
                <a16:creationId xmlns:a16="http://schemas.microsoft.com/office/drawing/2014/main" id="{9081D2D3-2EDE-B87C-6E1F-AAF43B26466C}"/>
              </a:ext>
            </a:extLst>
          </p:cNvPr>
          <p:cNvCxnSpPr>
            <a:cxnSpLocks/>
          </p:cNvCxnSpPr>
          <p:nvPr/>
        </p:nvCxnSpPr>
        <p:spPr>
          <a:xfrm flipV="1">
            <a:off x="3184213" y="3281875"/>
            <a:ext cx="6614106" cy="1971921"/>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DDA137B8-B01B-7D94-CA77-103BD44263D1}"/>
              </a:ext>
            </a:extLst>
          </p:cNvPr>
          <p:cNvSpPr/>
          <p:nvPr/>
        </p:nvSpPr>
        <p:spPr>
          <a:xfrm>
            <a:off x="1224047" y="5479776"/>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Config.py</a:t>
            </a:r>
          </a:p>
        </p:txBody>
      </p:sp>
      <p:sp>
        <p:nvSpPr>
          <p:cNvPr id="87" name="Rectangle 86">
            <a:extLst>
              <a:ext uri="{FF2B5EF4-FFF2-40B4-BE49-F238E27FC236}">
                <a16:creationId xmlns:a16="http://schemas.microsoft.com/office/drawing/2014/main" id="{2B8E813D-4D1E-D049-41A4-A869320B0A72}"/>
              </a:ext>
            </a:extLst>
          </p:cNvPr>
          <p:cNvSpPr/>
          <p:nvPr/>
        </p:nvSpPr>
        <p:spPr>
          <a:xfrm>
            <a:off x="1698129" y="2649980"/>
            <a:ext cx="822284" cy="235674"/>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endParaRPr lang="en-US" sz="1200">
              <a:solidFill>
                <a:srgbClr val="7030A0"/>
              </a:solidFill>
            </a:endParaRPr>
          </a:p>
        </p:txBody>
      </p:sp>
      <p:pic>
        <p:nvPicPr>
          <p:cNvPr id="89" name="Picture 88">
            <a:extLst>
              <a:ext uri="{FF2B5EF4-FFF2-40B4-BE49-F238E27FC236}">
                <a16:creationId xmlns:a16="http://schemas.microsoft.com/office/drawing/2014/main" id="{ED533488-9BE1-E2A9-896C-2533160BDCF6}"/>
              </a:ext>
            </a:extLst>
          </p:cNvPr>
          <p:cNvPicPr>
            <a:picLocks noChangeAspect="1"/>
          </p:cNvPicPr>
          <p:nvPr/>
        </p:nvPicPr>
        <p:blipFill>
          <a:blip r:embed="rId5"/>
          <a:stretch>
            <a:fillRect/>
          </a:stretch>
        </p:blipFill>
        <p:spPr>
          <a:xfrm>
            <a:off x="2762371" y="2649980"/>
            <a:ext cx="2476846" cy="447737"/>
          </a:xfrm>
          <a:prstGeom prst="rect">
            <a:avLst/>
          </a:prstGeom>
        </p:spPr>
      </p:pic>
      <p:cxnSp>
        <p:nvCxnSpPr>
          <p:cNvPr id="93" name="Straight Arrow Connector 92">
            <a:extLst>
              <a:ext uri="{FF2B5EF4-FFF2-40B4-BE49-F238E27FC236}">
                <a16:creationId xmlns:a16="http://schemas.microsoft.com/office/drawing/2014/main" id="{606DF630-97BF-AF9E-629B-0F4425FAD088}"/>
              </a:ext>
            </a:extLst>
          </p:cNvPr>
          <p:cNvCxnSpPr>
            <a:cxnSpLocks/>
          </p:cNvCxnSpPr>
          <p:nvPr/>
        </p:nvCxnSpPr>
        <p:spPr>
          <a:xfrm flipV="1">
            <a:off x="4999541" y="1869662"/>
            <a:ext cx="3055690" cy="817889"/>
          </a:xfrm>
          <a:prstGeom prst="straightConnector1">
            <a:avLst/>
          </a:prstGeom>
          <a:ln w="5715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465BF95-1E4A-D0FD-F999-0DE435198D11}"/>
              </a:ext>
            </a:extLst>
          </p:cNvPr>
          <p:cNvPicPr>
            <a:picLocks noChangeAspect="1"/>
          </p:cNvPicPr>
          <p:nvPr/>
        </p:nvPicPr>
        <p:blipFill>
          <a:blip r:embed="rId6"/>
          <a:stretch>
            <a:fillRect/>
          </a:stretch>
        </p:blipFill>
        <p:spPr>
          <a:xfrm>
            <a:off x="6961316" y="4856463"/>
            <a:ext cx="3543133" cy="1923415"/>
          </a:xfrm>
          <a:prstGeom prst="rect">
            <a:avLst/>
          </a:prstGeom>
        </p:spPr>
      </p:pic>
      <p:sp>
        <p:nvSpPr>
          <p:cNvPr id="96" name="Rectangle 95">
            <a:extLst>
              <a:ext uri="{FF2B5EF4-FFF2-40B4-BE49-F238E27FC236}">
                <a16:creationId xmlns:a16="http://schemas.microsoft.com/office/drawing/2014/main" id="{BC474DA0-8271-93D8-3812-B290C7228AEA}"/>
              </a:ext>
            </a:extLst>
          </p:cNvPr>
          <p:cNvSpPr/>
          <p:nvPr/>
        </p:nvSpPr>
        <p:spPr>
          <a:xfrm>
            <a:off x="6235014" y="5763787"/>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Conftest.py</a:t>
            </a:r>
          </a:p>
        </p:txBody>
      </p:sp>
      <p:cxnSp>
        <p:nvCxnSpPr>
          <p:cNvPr id="97" name="Connector: Elbow 96">
            <a:extLst>
              <a:ext uri="{FF2B5EF4-FFF2-40B4-BE49-F238E27FC236}">
                <a16:creationId xmlns:a16="http://schemas.microsoft.com/office/drawing/2014/main" id="{713AC23E-FDFD-1C55-1EB8-A00364E89421}"/>
              </a:ext>
            </a:extLst>
          </p:cNvPr>
          <p:cNvCxnSpPr>
            <a:cxnSpLocks/>
          </p:cNvCxnSpPr>
          <p:nvPr/>
        </p:nvCxnSpPr>
        <p:spPr>
          <a:xfrm flipV="1">
            <a:off x="10483243" y="4901185"/>
            <a:ext cx="664595" cy="910739"/>
          </a:xfrm>
          <a:prstGeom prst="bentConnector2">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CAD8B0A-79A4-EC0A-3929-987CD8874793}"/>
              </a:ext>
            </a:extLst>
          </p:cNvPr>
          <p:cNvSpPr txBox="1"/>
          <p:nvPr/>
        </p:nvSpPr>
        <p:spPr>
          <a:xfrm>
            <a:off x="1719535" y="217285"/>
            <a:ext cx="3815450" cy="276999"/>
          </a:xfrm>
          <a:prstGeom prst="rect">
            <a:avLst/>
          </a:prstGeom>
          <a:noFill/>
        </p:spPr>
        <p:txBody>
          <a:bodyPr wrap="square">
            <a:spAutoFit/>
          </a:bodyPr>
          <a:lstStyle/>
          <a:p>
            <a:r>
              <a:rPr lang="en-US" sz="1200"/>
              <a:t>https://youtu.be/qBK5I_QApCg?si=-8oCWOLFoBGYjmn5</a:t>
            </a:r>
          </a:p>
        </p:txBody>
      </p:sp>
    </p:spTree>
    <p:extLst>
      <p:ext uri="{BB962C8B-B14F-4D97-AF65-F5344CB8AC3E}">
        <p14:creationId xmlns:p14="http://schemas.microsoft.com/office/powerpoint/2010/main" val="4288248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71F4-1C25-640D-79E1-2B5E1DBEED60}"/>
              </a:ext>
            </a:extLst>
          </p:cNvPr>
          <p:cNvSpPr>
            <a:spLocks noGrp="1"/>
          </p:cNvSpPr>
          <p:nvPr>
            <p:ph type="title"/>
          </p:nvPr>
        </p:nvSpPr>
        <p:spPr>
          <a:xfrm>
            <a:off x="192741" y="176867"/>
            <a:ext cx="5006788" cy="315912"/>
          </a:xfrm>
        </p:spPr>
        <p:txBody>
          <a:bodyPr>
            <a:normAutofit fontScale="90000"/>
          </a:bodyPr>
          <a:lstStyle/>
          <a:p>
            <a:r>
              <a:rPr lang="en-US">
                <a:ln w="0"/>
                <a:solidFill>
                  <a:schemeClr val="accent1"/>
                </a:solidFill>
                <a:effectLst>
                  <a:outerShdw blurRad="38100" dist="25400" dir="5400000" algn="ctr" rotWithShape="0">
                    <a:srgbClr val="6E747A">
                      <a:alpha val="43000"/>
                    </a:srgbClr>
                  </a:outerShdw>
                </a:effectLst>
              </a:rPr>
              <a:t>Unittest </a:t>
            </a:r>
            <a:r>
              <a:rPr lang="en-US"/>
              <a:t>vs </a:t>
            </a:r>
            <a:r>
              <a:rPr lang="en-US">
                <a:ln w="0"/>
                <a:solidFill>
                  <a:schemeClr val="accent1"/>
                </a:solidFill>
                <a:effectLst>
                  <a:outerShdw blurRad="38100" dist="25400" dir="5400000" algn="ctr" rotWithShape="0">
                    <a:srgbClr val="6E747A">
                      <a:alpha val="43000"/>
                    </a:srgbClr>
                  </a:outerShdw>
                </a:effectLst>
              </a:rPr>
              <a:t>Pytest</a:t>
            </a:r>
            <a:endParaRPr lang="en-US"/>
          </a:p>
        </p:txBody>
      </p:sp>
      <p:pic>
        <p:nvPicPr>
          <p:cNvPr id="5" name="Picture 4">
            <a:extLst>
              <a:ext uri="{FF2B5EF4-FFF2-40B4-BE49-F238E27FC236}">
                <a16:creationId xmlns:a16="http://schemas.microsoft.com/office/drawing/2014/main" id="{889A2B7C-120B-9089-7509-AE06705410EC}"/>
              </a:ext>
            </a:extLst>
          </p:cNvPr>
          <p:cNvPicPr>
            <a:picLocks noChangeAspect="1"/>
          </p:cNvPicPr>
          <p:nvPr/>
        </p:nvPicPr>
        <p:blipFill>
          <a:blip r:embed="rId2"/>
          <a:stretch>
            <a:fillRect/>
          </a:stretch>
        </p:blipFill>
        <p:spPr>
          <a:xfrm>
            <a:off x="485241" y="623285"/>
            <a:ext cx="5279066" cy="5838120"/>
          </a:xfrm>
          <a:prstGeom prst="rect">
            <a:avLst/>
          </a:prstGeom>
        </p:spPr>
      </p:pic>
      <p:pic>
        <p:nvPicPr>
          <p:cNvPr id="7" name="Picture 6">
            <a:extLst>
              <a:ext uri="{FF2B5EF4-FFF2-40B4-BE49-F238E27FC236}">
                <a16:creationId xmlns:a16="http://schemas.microsoft.com/office/drawing/2014/main" id="{B5D85280-EB30-82BE-C8B1-5DD5C4035CD8}"/>
              </a:ext>
            </a:extLst>
          </p:cNvPr>
          <p:cNvPicPr>
            <a:picLocks noChangeAspect="1"/>
          </p:cNvPicPr>
          <p:nvPr/>
        </p:nvPicPr>
        <p:blipFill>
          <a:blip r:embed="rId3"/>
          <a:stretch>
            <a:fillRect/>
          </a:stretch>
        </p:blipFill>
        <p:spPr>
          <a:xfrm>
            <a:off x="6267569" y="2424705"/>
            <a:ext cx="5279066" cy="1117640"/>
          </a:xfrm>
          <a:prstGeom prst="rect">
            <a:avLst/>
          </a:prstGeom>
        </p:spPr>
      </p:pic>
    </p:spTree>
    <p:extLst>
      <p:ext uri="{BB962C8B-B14F-4D97-AF65-F5344CB8AC3E}">
        <p14:creationId xmlns:p14="http://schemas.microsoft.com/office/powerpoint/2010/main" val="237547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7F08-9AFB-012E-4B4A-83CF4E11EE27}"/>
              </a:ext>
            </a:extLst>
          </p:cNvPr>
          <p:cNvSpPr>
            <a:spLocks noGrp="1"/>
          </p:cNvSpPr>
          <p:nvPr>
            <p:ph type="title"/>
          </p:nvPr>
        </p:nvSpPr>
        <p:spPr>
          <a:xfrm>
            <a:off x="470647" y="302372"/>
            <a:ext cx="7427259" cy="190687"/>
          </a:xfrm>
        </p:spPr>
        <p:txBody>
          <a:bodyPr>
            <a:normAutofit fontScale="90000"/>
          </a:bodyPr>
          <a:lstStyle/>
          <a:p>
            <a:r>
              <a:rPr lang="en-US"/>
              <a:t>Import </a:t>
            </a:r>
            <a:r>
              <a:rPr lang="en-US" b="1">
                <a:ln w="0"/>
                <a:solidFill>
                  <a:schemeClr val="accent1"/>
                </a:solidFill>
                <a:effectLst>
                  <a:outerShdw blurRad="38100" dist="38100" dir="2700000" algn="tl">
                    <a:srgbClr val="000000">
                      <a:alpha val="43137"/>
                    </a:srgbClr>
                  </a:outerShdw>
                </a:effectLst>
              </a:rPr>
              <a:t>log to file </a:t>
            </a:r>
            <a:r>
              <a:rPr lang="en-US"/>
              <a:t>under Utilities</a:t>
            </a:r>
          </a:p>
        </p:txBody>
      </p:sp>
      <p:sp>
        <p:nvSpPr>
          <p:cNvPr id="4" name="Rectangle 1">
            <a:extLst>
              <a:ext uri="{FF2B5EF4-FFF2-40B4-BE49-F238E27FC236}">
                <a16:creationId xmlns:a16="http://schemas.microsoft.com/office/drawing/2014/main" id="{223510DF-E120-857A-A2A7-DAC5BF8B11DE}"/>
              </a:ext>
            </a:extLst>
          </p:cNvPr>
          <p:cNvSpPr>
            <a:spLocks noGrp="1" noChangeArrowheads="1"/>
          </p:cNvSpPr>
          <p:nvPr>
            <p:ph idx="1"/>
          </p:nvPr>
        </p:nvSpPr>
        <p:spPr bwMode="auto">
          <a:xfrm>
            <a:off x="470646" y="818116"/>
            <a:ext cx="5795683" cy="573751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F8E6D"/>
                </a:solidFill>
                <a:effectLst/>
                <a:latin typeface="JetBrains Mono"/>
              </a:rPr>
              <a:t>import </a:t>
            </a:r>
            <a:r>
              <a:rPr kumimoji="0" lang="en-US" altLang="en-US" sz="1200" b="0" i="0" u="none" strike="noStrike" cap="none" normalizeH="0" baseline="0">
                <a:ln>
                  <a:noFill/>
                </a:ln>
                <a:solidFill>
                  <a:srgbClr val="BCBEC4"/>
                </a:solidFill>
                <a:effectLst/>
                <a:latin typeface="JetBrains Mono"/>
              </a:rPr>
              <a:t>logging</a:t>
            </a: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CF8E6D"/>
                </a:solidFill>
                <a:effectLst/>
                <a:latin typeface="JetBrains Mono"/>
              </a:rPr>
              <a:t>import </a:t>
            </a:r>
            <a:r>
              <a:rPr kumimoji="0" lang="en-US" altLang="en-US" sz="1200" b="0" i="0" u="none" strike="noStrike" cap="none" normalizeH="0" baseline="0">
                <a:ln>
                  <a:noFill/>
                </a:ln>
                <a:solidFill>
                  <a:srgbClr val="BCBEC4"/>
                </a:solidFill>
                <a:effectLst/>
                <a:latin typeface="JetBrains Mono"/>
              </a:rPr>
              <a:t>Utilities</a:t>
            </a: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CF8E6D"/>
                </a:solidFill>
                <a:effectLst/>
                <a:latin typeface="JetBrains Mono"/>
              </a:rPr>
              <a:t>class </a:t>
            </a:r>
            <a:r>
              <a:rPr kumimoji="0" lang="en-US" altLang="en-US" sz="1200" b="0" i="0" u="none" strike="noStrike" cap="none" normalizeH="0" baseline="0">
                <a:ln>
                  <a:noFill/>
                </a:ln>
                <a:solidFill>
                  <a:srgbClr val="BCBEC4"/>
                </a:solidFill>
                <a:effectLst/>
                <a:latin typeface="JetBrains Mono"/>
              </a:rPr>
              <a:t>Logs:</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CF8E6D"/>
                </a:solidFill>
                <a:effectLst/>
                <a:latin typeface="JetBrains Mono"/>
              </a:rPr>
              <a:t>def </a:t>
            </a:r>
            <a:r>
              <a:rPr kumimoji="0" lang="en-US" altLang="en-US" sz="1200" b="0" i="0" u="none" strike="noStrike" cap="none" normalizeH="0" baseline="0">
                <a:ln>
                  <a:noFill/>
                </a:ln>
                <a:solidFill>
                  <a:srgbClr val="56A8F5"/>
                </a:solidFill>
                <a:effectLst/>
                <a:latin typeface="JetBrains Mono"/>
              </a:rPr>
              <a:t>log_to_file_output</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94558D"/>
                </a:solidFill>
                <a:effectLst/>
                <a:latin typeface="JetBrains Mono"/>
              </a:rPr>
              <a:t>self</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1. create logger</a:t>
            </a: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BCBEC4"/>
                </a:solidFill>
                <a:effectLst/>
                <a:latin typeface="JetBrains Mono"/>
              </a:rPr>
              <a:t>logger = logging.getLogger(Utilities.</a:t>
            </a:r>
            <a:r>
              <a:rPr kumimoji="0" lang="en-US" altLang="en-US" sz="1200" b="0" i="0" u="none" strike="noStrike" cap="none" normalizeH="0" baseline="0">
                <a:ln>
                  <a:noFill/>
                </a:ln>
                <a:solidFill>
                  <a:srgbClr val="B200B2"/>
                </a:solidFill>
                <a:effectLst/>
                <a:latin typeface="JetBrains Mono"/>
              </a:rPr>
              <a:t>__name__</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logger.setLevel(logging.DEBUG)</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2. create console handler or file handler and set the log level</a:t>
            </a: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6AAB73"/>
                </a:solidFill>
                <a:effectLst/>
                <a:latin typeface="JetBrains Mono"/>
              </a:rPr>
              <a:t>"below code is to display output in the file"</a:t>
            </a:r>
            <a:br>
              <a:rPr kumimoji="0" lang="en-US" altLang="en-US" sz="1200" b="0" i="0" u="none" strike="noStrike" cap="none" normalizeH="0" baseline="0">
                <a:ln>
                  <a:noFill/>
                </a:ln>
                <a:solidFill>
                  <a:srgbClr val="6AAB73"/>
                </a:solidFill>
                <a:effectLst/>
                <a:latin typeface="JetBrains Mono"/>
              </a:rPr>
            </a:br>
            <a:r>
              <a:rPr kumimoji="0" lang="en-US" altLang="en-US" sz="1200" b="0" i="0" u="none" strike="noStrike" cap="none" normalizeH="0" baseline="0">
                <a:ln>
                  <a:noFill/>
                </a:ln>
                <a:solidFill>
                  <a:srgbClr val="6AAB73"/>
                </a:solidFill>
                <a:effectLst/>
                <a:latin typeface="JetBrains Mono"/>
              </a:rPr>
              <a:t>        </a:t>
            </a:r>
            <a:r>
              <a:rPr kumimoji="0" lang="en-US" altLang="en-US" sz="1200" b="0" i="0" u="none" strike="noStrike" cap="none" normalizeH="0" baseline="0">
                <a:ln>
                  <a:noFill/>
                </a:ln>
                <a:solidFill>
                  <a:srgbClr val="BCBEC4"/>
                </a:solidFill>
                <a:effectLst/>
                <a:latin typeface="JetBrains Mono"/>
              </a:rPr>
              <a:t>fh = logging.FileHandler(</a:t>
            </a:r>
            <a:r>
              <a:rPr kumimoji="0" lang="en-US" altLang="en-US" sz="1200" b="0" i="0" u="none" strike="noStrike" cap="none" normalizeH="0" baseline="0">
                <a:ln>
                  <a:noFill/>
                </a:ln>
                <a:solidFill>
                  <a:srgbClr val="6AAB73"/>
                </a:solidFill>
                <a:effectLst/>
                <a:latin typeface="JetBrains Mono"/>
              </a:rPr>
              <a:t>"demologfile.log"</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3. create formatter - how you want your logs to be formatted</a:t>
            </a: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BCBEC4"/>
                </a:solidFill>
                <a:effectLst/>
                <a:latin typeface="JetBrains Mono"/>
              </a:rPr>
              <a:t>formatter1 = logging.Formatter(</a:t>
            </a:r>
            <a:r>
              <a:rPr kumimoji="0" lang="en-US" altLang="en-US" sz="1200" b="0" i="0" u="none" strike="noStrike" cap="none" normalizeH="0" baseline="0">
                <a:ln>
                  <a:noFill/>
                </a:ln>
                <a:solidFill>
                  <a:srgbClr val="6AAB73"/>
                </a:solidFill>
                <a:effectLst/>
                <a:latin typeface="JetBrains Mono"/>
              </a:rPr>
              <a:t>'%(asctime)s - %(levelname)s - %(message)s'</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AA4926"/>
                </a:solidFill>
                <a:effectLst/>
                <a:latin typeface="JetBrains Mono"/>
              </a:rPr>
              <a:t>datefmt</a:t>
            </a:r>
            <a:r>
              <a:rPr kumimoji="0" lang="en-US" altLang="en-US" sz="1200" b="0" i="0" u="none" strike="noStrike" cap="none" normalizeH="0" baseline="0">
                <a:ln>
                  <a:noFill/>
                </a:ln>
                <a:solidFill>
                  <a:srgbClr val="BCBEC4"/>
                </a:solidFill>
                <a:effectLst/>
                <a:latin typeface="JetBrains Mono"/>
              </a:rPr>
              <a:t>=</a:t>
            </a:r>
            <a:r>
              <a:rPr kumimoji="0" lang="en-US" altLang="en-US" sz="1200" b="0" i="0" u="none" strike="noStrike" cap="none" normalizeH="0" baseline="0">
                <a:ln>
                  <a:noFill/>
                </a:ln>
                <a:solidFill>
                  <a:srgbClr val="6AAB73"/>
                </a:solidFill>
                <a:effectLst/>
                <a:latin typeface="JetBrains Mono"/>
              </a:rPr>
              <a:t>'%m/%d/%Y %I:%M:%S %p'</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4. add formatter to console or file handler</a:t>
            </a: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BCBEC4"/>
                </a:solidFill>
                <a:effectLst/>
                <a:latin typeface="JetBrains Mono"/>
              </a:rPr>
              <a:t>fh.setFormatter(formatter1)</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5. add console handler to logger</a:t>
            </a: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BCBEC4"/>
                </a:solidFill>
                <a:effectLst/>
                <a:latin typeface="JetBrains Mono"/>
              </a:rPr>
              <a:t>logger.addHandler(fh)</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a:t>
            </a:r>
            <a:r>
              <a:rPr kumimoji="0" lang="en-US" altLang="en-US" sz="1200" b="0" i="0" u="none" strike="noStrike" cap="none" normalizeH="0" baseline="0">
                <a:ln>
                  <a:noFill/>
                </a:ln>
                <a:solidFill>
                  <a:srgbClr val="7A7E85"/>
                </a:solidFill>
                <a:effectLst/>
                <a:latin typeface="JetBrains Mono"/>
              </a:rPr>
              <a:t># 6. application code - log messages</a:t>
            </a:r>
            <a:br>
              <a:rPr kumimoji="0" lang="en-US" altLang="en-US" sz="1200" b="0" i="0" u="none" strike="noStrike" cap="none" normalizeH="0" baseline="0">
                <a:ln>
                  <a:noFill/>
                </a:ln>
                <a:solidFill>
                  <a:srgbClr val="7A7E85"/>
                </a:solidFill>
                <a:effectLst/>
                <a:latin typeface="JetBrains Mono"/>
              </a:rPr>
            </a:br>
            <a:br>
              <a:rPr kumimoji="0" lang="en-US" altLang="en-US" sz="1200" b="0" i="0" u="none" strike="noStrike" cap="none" normalizeH="0" baseline="0">
                <a:ln>
                  <a:noFill/>
                </a:ln>
                <a:solidFill>
                  <a:srgbClr val="7A7E85"/>
                </a:solidFill>
                <a:effectLst/>
                <a:latin typeface="JetBrains Mono"/>
              </a:rPr>
            </a:br>
            <a:r>
              <a:rPr kumimoji="0" lang="en-US" altLang="en-US" sz="1200" b="0" i="0" u="none" strike="noStrike" cap="none" normalizeH="0" baseline="0">
                <a:ln>
                  <a:noFill/>
                </a:ln>
                <a:solidFill>
                  <a:srgbClr val="7A7E85"/>
                </a:solidFill>
                <a:effectLst/>
                <a:latin typeface="JetBrains Mono"/>
              </a:rPr>
              <a:t>        </a:t>
            </a:r>
            <a:r>
              <a:rPr kumimoji="0" lang="en-US" altLang="en-US" sz="1200" b="0" i="0" u="none" strike="noStrike" cap="none" normalizeH="0" baseline="0">
                <a:ln>
                  <a:noFill/>
                </a:ln>
                <a:solidFill>
                  <a:srgbClr val="BCBEC4"/>
                </a:solidFill>
                <a:effectLst/>
                <a:latin typeface="JetBrains Mono"/>
              </a:rPr>
              <a:t>logger.debug(</a:t>
            </a:r>
            <a:r>
              <a:rPr kumimoji="0" lang="en-US" altLang="en-US" sz="1200" b="0" i="0" u="none" strike="noStrike" cap="none" normalizeH="0" baseline="0">
                <a:ln>
                  <a:noFill/>
                </a:ln>
                <a:solidFill>
                  <a:srgbClr val="6AAB73"/>
                </a:solidFill>
                <a:effectLst/>
                <a:latin typeface="JetBrains Mono"/>
              </a:rPr>
              <a:t>"debug log statement"</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logger.info(</a:t>
            </a:r>
            <a:r>
              <a:rPr kumimoji="0" lang="en-US" altLang="en-US" sz="1200" b="0" i="0" u="none" strike="noStrike" cap="none" normalizeH="0" baseline="0">
                <a:ln>
                  <a:noFill/>
                </a:ln>
                <a:solidFill>
                  <a:srgbClr val="6AAB73"/>
                </a:solidFill>
                <a:effectLst/>
                <a:latin typeface="JetBrains Mono"/>
              </a:rPr>
              <a:t>"info log statement"</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logger.warning(</a:t>
            </a:r>
            <a:r>
              <a:rPr kumimoji="0" lang="en-US" altLang="en-US" sz="1200" b="0" i="0" u="none" strike="noStrike" cap="none" normalizeH="0" baseline="0">
                <a:ln>
                  <a:noFill/>
                </a:ln>
                <a:solidFill>
                  <a:srgbClr val="6AAB73"/>
                </a:solidFill>
                <a:effectLst/>
                <a:latin typeface="JetBrains Mono"/>
              </a:rPr>
              <a:t>"warning log statement"</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logger.error(</a:t>
            </a:r>
            <a:r>
              <a:rPr kumimoji="0" lang="en-US" altLang="en-US" sz="1200" b="0" i="0" u="none" strike="noStrike" cap="none" normalizeH="0" baseline="0">
                <a:ln>
                  <a:noFill/>
                </a:ln>
                <a:solidFill>
                  <a:srgbClr val="6AAB73"/>
                </a:solidFill>
                <a:effectLst/>
                <a:latin typeface="JetBrains Mono"/>
              </a:rPr>
              <a:t>"error log statement"</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        logger.critical(</a:t>
            </a:r>
            <a:r>
              <a:rPr kumimoji="0" lang="en-US" altLang="en-US" sz="1200" b="0" i="0" u="none" strike="noStrike" cap="none" normalizeH="0" baseline="0">
                <a:ln>
                  <a:noFill/>
                </a:ln>
                <a:solidFill>
                  <a:srgbClr val="6AAB73"/>
                </a:solidFill>
                <a:effectLst/>
                <a:latin typeface="JetBrains Mono"/>
              </a:rPr>
              <a:t>"critical log statement"</a:t>
            </a:r>
            <a:r>
              <a:rPr kumimoji="0" lang="en-US" altLang="en-US" sz="1200" b="0" i="0" u="none" strike="noStrike" cap="none" normalizeH="0" baseline="0">
                <a:ln>
                  <a:noFill/>
                </a:ln>
                <a:solidFill>
                  <a:srgbClr val="BCBEC4"/>
                </a:solidFill>
                <a:effectLst/>
                <a:latin typeface="JetBrains Mono"/>
              </a:rPr>
              <a:t>)</a:t>
            </a:r>
            <a:br>
              <a:rPr kumimoji="0" lang="en-US" altLang="en-US" sz="1200" b="0" i="0" u="none" strike="noStrike" cap="none" normalizeH="0" baseline="0">
                <a:ln>
                  <a:noFill/>
                </a:ln>
                <a:solidFill>
                  <a:srgbClr val="BCBEC4"/>
                </a:solidFill>
                <a:effectLst/>
                <a:latin typeface="JetBrains Mono"/>
              </a:rPr>
            </a:br>
            <a:br>
              <a:rPr kumimoji="0" lang="en-US" altLang="en-US" sz="1200" b="0" i="0" u="none" strike="noStrike" cap="none" normalizeH="0" baseline="0">
                <a:ln>
                  <a:noFill/>
                </a:ln>
                <a:solidFill>
                  <a:srgbClr val="BCBEC4"/>
                </a:solidFill>
                <a:effectLst/>
                <a:latin typeface="JetBrains Mono"/>
              </a:rPr>
            </a:br>
            <a:r>
              <a:rPr kumimoji="0" lang="en-US" altLang="en-US" sz="1200" b="0" i="0" u="none" strike="noStrike" cap="none" normalizeH="0" baseline="0">
                <a:ln>
                  <a:noFill/>
                </a:ln>
                <a:solidFill>
                  <a:srgbClr val="BCBEC4"/>
                </a:solidFill>
                <a:effectLst/>
                <a:latin typeface="JetBrains Mono"/>
              </a:rPr>
              <a:t>ld = Logs()</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ld.log_to_file_output()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0619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9077-52CE-A516-F772-7B5CF133F29F}"/>
              </a:ext>
            </a:extLst>
          </p:cNvPr>
          <p:cNvSpPr>
            <a:spLocks noGrp="1"/>
          </p:cNvSpPr>
          <p:nvPr>
            <p:ph type="title"/>
          </p:nvPr>
        </p:nvSpPr>
        <p:spPr>
          <a:xfrm>
            <a:off x="838200" y="365126"/>
            <a:ext cx="7633447" cy="315911"/>
          </a:xfrm>
        </p:spPr>
        <p:txBody>
          <a:bodyPr>
            <a:normAutofit fontScale="90000"/>
          </a:bodyPr>
          <a:lstStyle/>
          <a:p>
            <a:r>
              <a:rPr lang="en-US"/>
              <a:t>Import </a:t>
            </a:r>
            <a:r>
              <a:rPr lang="en-US" b="1">
                <a:ln w="0"/>
                <a:solidFill>
                  <a:schemeClr val="accent1"/>
                </a:solidFill>
                <a:effectLst>
                  <a:outerShdw blurRad="38100" dist="38100" dir="2700000" algn="tl">
                    <a:srgbClr val="000000">
                      <a:alpha val="43137"/>
                    </a:srgbClr>
                  </a:outerShdw>
                </a:effectLst>
              </a:rPr>
              <a:t>log to Console </a:t>
            </a:r>
            <a:r>
              <a:rPr lang="en-US"/>
              <a:t>under Utilities</a:t>
            </a:r>
          </a:p>
        </p:txBody>
      </p:sp>
      <p:sp>
        <p:nvSpPr>
          <p:cNvPr id="4" name="Rectangle 1">
            <a:extLst>
              <a:ext uri="{FF2B5EF4-FFF2-40B4-BE49-F238E27FC236}">
                <a16:creationId xmlns:a16="http://schemas.microsoft.com/office/drawing/2014/main" id="{48E99FE6-B1A7-0F2E-1208-2D75A9B3CBEE}"/>
              </a:ext>
            </a:extLst>
          </p:cNvPr>
          <p:cNvSpPr>
            <a:spLocks noGrp="1" noChangeArrowheads="1"/>
          </p:cNvSpPr>
          <p:nvPr>
            <p:ph idx="1"/>
          </p:nvPr>
        </p:nvSpPr>
        <p:spPr bwMode="auto">
          <a:xfrm>
            <a:off x="838200" y="1047390"/>
            <a:ext cx="6889376" cy="54784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CF8E6D"/>
                </a:solidFill>
                <a:effectLst/>
                <a:latin typeface="JetBrains Mono"/>
              </a:rPr>
              <a:t>def </a:t>
            </a:r>
            <a:r>
              <a:rPr kumimoji="0" lang="en-US" altLang="en-US" sz="1400" b="0" i="0" u="none" strike="noStrike" cap="none" normalizeH="0" baseline="0">
                <a:ln>
                  <a:noFill/>
                </a:ln>
                <a:solidFill>
                  <a:srgbClr val="56A8F5"/>
                </a:solidFill>
                <a:effectLst/>
                <a:latin typeface="JetBrains Mono"/>
              </a:rPr>
              <a:t>log_to_console_output</a:t>
            </a:r>
            <a:r>
              <a:rPr kumimoji="0" lang="en-US" altLang="en-US" sz="1400" b="0" i="0" u="none" strike="noStrike" cap="none" normalizeH="0" baseline="0">
                <a:ln>
                  <a:noFill/>
                </a:ln>
                <a:solidFill>
                  <a:srgbClr val="BCBEC4"/>
                </a:solidFill>
                <a:effectLst/>
                <a:latin typeface="JetBrains Mono"/>
              </a:rPr>
              <a:t>(</a:t>
            </a:r>
            <a:r>
              <a:rPr kumimoji="0" lang="en-US" altLang="en-US" sz="1400" b="0" i="0" u="none" strike="noStrike" cap="none" normalizeH="0" baseline="0">
                <a:ln>
                  <a:noFill/>
                </a:ln>
                <a:solidFill>
                  <a:srgbClr val="94558D"/>
                </a:solidFill>
                <a:effectLst/>
                <a:latin typeface="JetBrains Mono"/>
              </a:rPr>
              <a:t>self</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1. create logger</a:t>
            </a: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BCBEC4"/>
                </a:solidFill>
                <a:effectLst/>
                <a:latin typeface="JetBrains Mono"/>
              </a:rPr>
              <a:t>logger = logging.getLogger(</a:t>
            </a:r>
            <a:r>
              <a:rPr kumimoji="0" lang="en-US" altLang="en-US" sz="1400" b="0" i="0" u="none" strike="noStrike" cap="none" normalizeH="0" baseline="0">
                <a:ln>
                  <a:noFill/>
                </a:ln>
                <a:solidFill>
                  <a:srgbClr val="6AAB73"/>
                </a:solidFill>
                <a:effectLst/>
                <a:latin typeface="JetBrains Mono"/>
              </a:rPr>
              <a:t>"demolog"</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logger.setLevel(logging.DEBUG)</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2. create console handler or file handler and set the log level</a:t>
            </a: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6AAB73"/>
                </a:solidFill>
                <a:effectLst/>
                <a:latin typeface="JetBrains Mono"/>
              </a:rPr>
              <a:t>"below code is to display output in the console"</a:t>
            </a:r>
            <a:br>
              <a:rPr kumimoji="0" lang="en-US" altLang="en-US" sz="1400" b="0" i="0" u="none" strike="noStrike" cap="none" normalizeH="0" baseline="0">
                <a:ln>
                  <a:noFill/>
                </a:ln>
                <a:solidFill>
                  <a:srgbClr val="6AAB73"/>
                </a:solidFill>
                <a:effectLst/>
                <a:latin typeface="JetBrains Mono"/>
              </a:rPr>
            </a:br>
            <a:r>
              <a:rPr kumimoji="0" lang="en-US" altLang="en-US" sz="1400" b="0" i="0" u="none" strike="noStrike" cap="none" normalizeH="0" baseline="0">
                <a:ln>
                  <a:noFill/>
                </a:ln>
                <a:solidFill>
                  <a:srgbClr val="6AAB73"/>
                </a:solidFill>
                <a:effectLst/>
                <a:latin typeface="JetBrains Mono"/>
              </a:rPr>
              <a:t>        </a:t>
            </a:r>
            <a:r>
              <a:rPr kumimoji="0" lang="en-US" altLang="en-US" sz="1400" b="0" i="0" u="none" strike="noStrike" cap="none" normalizeH="0" baseline="0">
                <a:ln>
                  <a:noFill/>
                </a:ln>
                <a:solidFill>
                  <a:srgbClr val="BCBEC4"/>
                </a:solidFill>
                <a:effectLst/>
                <a:latin typeface="JetBrains Mono"/>
              </a:rPr>
              <a:t>ch = logging.StreamHandler()</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3. create formatter - how you want your logs to be formatted</a:t>
            </a: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BCBEC4"/>
                </a:solidFill>
                <a:effectLst/>
                <a:latin typeface="JetBrains Mono"/>
              </a:rPr>
              <a:t>formatter = logging.Formatter(</a:t>
            </a:r>
            <a:r>
              <a:rPr kumimoji="0" lang="en-US" altLang="en-US" sz="1400" b="0" i="0" u="none" strike="noStrike" cap="none" normalizeH="0" baseline="0">
                <a:ln>
                  <a:noFill/>
                </a:ln>
                <a:solidFill>
                  <a:srgbClr val="6AAB73"/>
                </a:solidFill>
                <a:effectLst/>
                <a:latin typeface="JetBrains Mono"/>
              </a:rPr>
              <a:t>'%(asctime)s - %(levelname)s - %(message)s'</a:t>
            </a: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AA4926"/>
                </a:solidFill>
                <a:effectLst/>
                <a:latin typeface="JetBrains Mono"/>
              </a:rPr>
              <a:t>datefmt</a:t>
            </a:r>
            <a:r>
              <a:rPr kumimoji="0" lang="en-US" altLang="en-US" sz="1400" b="0" i="0" u="none" strike="noStrike" cap="none" normalizeH="0" baseline="0">
                <a:ln>
                  <a:noFill/>
                </a:ln>
                <a:solidFill>
                  <a:srgbClr val="BCBEC4"/>
                </a:solidFill>
                <a:effectLst/>
                <a:latin typeface="JetBrains Mono"/>
              </a:rPr>
              <a:t>=</a:t>
            </a:r>
            <a:r>
              <a:rPr kumimoji="0" lang="en-US" altLang="en-US" sz="1400" b="0" i="0" u="none" strike="noStrike" cap="none" normalizeH="0" baseline="0">
                <a:ln>
                  <a:noFill/>
                </a:ln>
                <a:solidFill>
                  <a:srgbClr val="6AAB73"/>
                </a:solidFill>
                <a:effectLst/>
                <a:latin typeface="JetBrains Mono"/>
              </a:rPr>
              <a:t>'%m/%d/%Y %I:%M:%S %p'</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4. add formatter to console or file handler</a:t>
            </a: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BCBEC4"/>
                </a:solidFill>
                <a:effectLst/>
                <a:latin typeface="JetBrains Mono"/>
              </a:rPr>
              <a:t>ch.setFormatter(formatter)</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5. add console handler to logger</a:t>
            </a: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BCBEC4"/>
                </a:solidFill>
                <a:effectLst/>
                <a:latin typeface="JetBrains Mono"/>
              </a:rPr>
              <a:t>logger.addHandler(ch)</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a:t>
            </a:r>
            <a:r>
              <a:rPr kumimoji="0" lang="en-US" altLang="en-US" sz="1400" b="0" i="0" u="none" strike="noStrike" cap="none" normalizeH="0" baseline="0">
                <a:ln>
                  <a:noFill/>
                </a:ln>
                <a:solidFill>
                  <a:srgbClr val="7A7E85"/>
                </a:solidFill>
                <a:effectLst/>
                <a:latin typeface="JetBrains Mono"/>
              </a:rPr>
              <a:t># 6. application code - log messages</a:t>
            </a:r>
            <a:br>
              <a:rPr kumimoji="0" lang="en-US" altLang="en-US" sz="1400" b="0" i="0" u="none" strike="noStrike" cap="none" normalizeH="0" baseline="0">
                <a:ln>
                  <a:noFill/>
                </a:ln>
                <a:solidFill>
                  <a:srgbClr val="7A7E85"/>
                </a:solidFill>
                <a:effectLst/>
                <a:latin typeface="JetBrains Mono"/>
              </a:rPr>
            </a:br>
            <a:br>
              <a:rPr kumimoji="0" lang="en-US" altLang="en-US" sz="1400" b="0" i="0" u="none" strike="noStrike" cap="none" normalizeH="0" baseline="0">
                <a:ln>
                  <a:noFill/>
                </a:ln>
                <a:solidFill>
                  <a:srgbClr val="7A7E85"/>
                </a:solidFill>
                <a:effectLst/>
                <a:latin typeface="JetBrains Mono"/>
              </a:rPr>
            </a:br>
            <a:r>
              <a:rPr kumimoji="0" lang="en-US" altLang="en-US" sz="1400" b="0" i="0" u="none" strike="noStrike" cap="none" normalizeH="0" baseline="0">
                <a:ln>
                  <a:noFill/>
                </a:ln>
                <a:solidFill>
                  <a:srgbClr val="7A7E85"/>
                </a:solidFill>
                <a:effectLst/>
                <a:latin typeface="JetBrains Mono"/>
              </a:rPr>
              <a:t>        </a:t>
            </a:r>
            <a:r>
              <a:rPr kumimoji="0" lang="en-US" altLang="en-US" sz="1400" b="0" i="0" u="none" strike="noStrike" cap="none" normalizeH="0" baseline="0">
                <a:ln>
                  <a:noFill/>
                </a:ln>
                <a:solidFill>
                  <a:srgbClr val="BCBEC4"/>
                </a:solidFill>
                <a:effectLst/>
                <a:latin typeface="JetBrains Mono"/>
              </a:rPr>
              <a:t>logger.debug(</a:t>
            </a:r>
            <a:r>
              <a:rPr kumimoji="0" lang="en-US" altLang="en-US" sz="1400" b="0" i="0" u="none" strike="noStrike" cap="none" normalizeH="0" baseline="0">
                <a:ln>
                  <a:noFill/>
                </a:ln>
                <a:solidFill>
                  <a:srgbClr val="6AAB73"/>
                </a:solidFill>
                <a:effectLst/>
                <a:latin typeface="JetBrains Mono"/>
              </a:rPr>
              <a:t>"debug log statement"</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logger.info(</a:t>
            </a:r>
            <a:r>
              <a:rPr kumimoji="0" lang="en-US" altLang="en-US" sz="1400" b="0" i="0" u="none" strike="noStrike" cap="none" normalizeH="0" baseline="0">
                <a:ln>
                  <a:noFill/>
                </a:ln>
                <a:solidFill>
                  <a:srgbClr val="6AAB73"/>
                </a:solidFill>
                <a:effectLst/>
                <a:latin typeface="JetBrains Mono"/>
              </a:rPr>
              <a:t>"info log statement"</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logger.warning(</a:t>
            </a:r>
            <a:r>
              <a:rPr kumimoji="0" lang="en-US" altLang="en-US" sz="1400" b="0" i="0" u="none" strike="noStrike" cap="none" normalizeH="0" baseline="0">
                <a:ln>
                  <a:noFill/>
                </a:ln>
                <a:solidFill>
                  <a:srgbClr val="6AAB73"/>
                </a:solidFill>
                <a:effectLst/>
                <a:latin typeface="JetBrains Mono"/>
              </a:rPr>
              <a:t>"warning log statement"</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logger.error(</a:t>
            </a:r>
            <a:r>
              <a:rPr kumimoji="0" lang="en-US" altLang="en-US" sz="1400" b="0" i="0" u="none" strike="noStrike" cap="none" normalizeH="0" baseline="0">
                <a:ln>
                  <a:noFill/>
                </a:ln>
                <a:solidFill>
                  <a:srgbClr val="6AAB73"/>
                </a:solidFill>
                <a:effectLst/>
                <a:latin typeface="JetBrains Mono"/>
              </a:rPr>
              <a:t>"error log statement"</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        logger.critical(</a:t>
            </a:r>
            <a:r>
              <a:rPr kumimoji="0" lang="en-US" altLang="en-US" sz="1400" b="0" i="0" u="none" strike="noStrike" cap="none" normalizeH="0" baseline="0">
                <a:ln>
                  <a:noFill/>
                </a:ln>
                <a:solidFill>
                  <a:srgbClr val="6AAB73"/>
                </a:solidFill>
                <a:effectLst/>
                <a:latin typeface="JetBrains Mono"/>
              </a:rPr>
              <a:t>"critical log statement"</a:t>
            </a:r>
            <a:r>
              <a:rPr kumimoji="0" lang="en-US" altLang="en-US" sz="1400" b="0" i="0" u="none" strike="noStrike" cap="none" normalizeH="0" baseline="0">
                <a:ln>
                  <a:noFill/>
                </a:ln>
                <a:solidFill>
                  <a:srgbClr val="BCBEC4"/>
                </a:solidFill>
                <a:effectLst/>
                <a:latin typeface="JetBrains Mono"/>
              </a:rPr>
              <a:t>)</a:t>
            </a:r>
            <a:br>
              <a:rPr kumimoji="0" lang="en-US" altLang="en-US" sz="1400" b="0" i="0" u="none" strike="noStrike" cap="none" normalizeH="0" baseline="0">
                <a:ln>
                  <a:noFill/>
                </a:ln>
                <a:solidFill>
                  <a:srgbClr val="BCBEC4"/>
                </a:solidFill>
                <a:effectLst/>
                <a:latin typeface="JetBrains Mono"/>
              </a:rPr>
            </a:br>
            <a:br>
              <a:rPr kumimoji="0" lang="en-US" altLang="en-US" sz="1400" b="0" i="0" u="none" strike="noStrike" cap="none" normalizeH="0" baseline="0">
                <a:ln>
                  <a:noFill/>
                </a:ln>
                <a:solidFill>
                  <a:srgbClr val="BCBEC4"/>
                </a:solidFill>
                <a:effectLst/>
                <a:latin typeface="JetBrains Mono"/>
              </a:rPr>
            </a:b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ld = Logs()</a:t>
            </a:r>
            <a:br>
              <a:rPr kumimoji="0" lang="en-US" altLang="en-US" sz="1400" b="0" i="0" u="none" strike="noStrike" cap="none" normalizeH="0" baseline="0">
                <a:ln>
                  <a:noFill/>
                </a:ln>
                <a:solidFill>
                  <a:srgbClr val="BCBEC4"/>
                </a:solidFill>
                <a:effectLst/>
                <a:latin typeface="JetBrains Mono"/>
              </a:rPr>
            </a:br>
            <a:r>
              <a:rPr kumimoji="0" lang="en-US" altLang="en-US" sz="1400" b="0" i="0" u="none" strike="noStrike" cap="none" normalizeH="0" baseline="0">
                <a:ln>
                  <a:noFill/>
                </a:ln>
                <a:solidFill>
                  <a:srgbClr val="BCBEC4"/>
                </a:solidFill>
                <a:effectLst/>
                <a:latin typeface="JetBrains Mono"/>
              </a:rPr>
              <a:t>ld.log_to_console_output()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612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DD60-C72B-AF86-BE66-39DDB4E9E0AD}"/>
              </a:ext>
            </a:extLst>
          </p:cNvPr>
          <p:cNvSpPr>
            <a:spLocks noGrp="1"/>
          </p:cNvSpPr>
          <p:nvPr>
            <p:ph type="title"/>
          </p:nvPr>
        </p:nvSpPr>
        <p:spPr>
          <a:xfrm>
            <a:off x="617153" y="873125"/>
            <a:ext cx="4183648" cy="62840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Tuple() </a:t>
            </a:r>
            <a:r>
              <a:rPr lang="en-US"/>
              <a:t>in Python</a:t>
            </a:r>
          </a:p>
        </p:txBody>
      </p:sp>
      <p:sp>
        <p:nvSpPr>
          <p:cNvPr id="3" name="Content Placeholder 2">
            <a:extLst>
              <a:ext uri="{FF2B5EF4-FFF2-40B4-BE49-F238E27FC236}">
                <a16:creationId xmlns:a16="http://schemas.microsoft.com/office/drawing/2014/main" id="{EA3BF0D8-4D2F-E36B-3584-75250C8F3552}"/>
              </a:ext>
            </a:extLst>
          </p:cNvPr>
          <p:cNvSpPr>
            <a:spLocks noGrp="1"/>
          </p:cNvSpPr>
          <p:nvPr>
            <p:ph idx="1"/>
          </p:nvPr>
        </p:nvSpPr>
        <p:spPr>
          <a:xfrm>
            <a:off x="863886" y="1592542"/>
            <a:ext cx="3690185" cy="1589929"/>
          </a:xfrm>
          <a:effectLst>
            <a:outerShdw blurRad="63500" sx="102000" sy="102000" algn="ctr" rotWithShape="0">
              <a:prstClr val="black">
                <a:alpha val="40000"/>
              </a:prstClr>
            </a:outerShdw>
          </a:effectLst>
        </p:spPr>
        <p:txBody>
          <a:bodyPr>
            <a:normAutofit fontScale="55000" lnSpcReduction="20000"/>
          </a:bodyPr>
          <a:lstStyle/>
          <a:p>
            <a:r>
              <a:rPr lang="en-US"/>
              <a:t>Immutable</a:t>
            </a:r>
          </a:p>
          <a:p>
            <a:r>
              <a:rPr lang="en-US"/>
              <a:t>Stored in order and NOT changeable</a:t>
            </a:r>
          </a:p>
          <a:p>
            <a:r>
              <a:rPr lang="en-US"/>
              <a:t>Allows different type of data in Tuple </a:t>
            </a:r>
          </a:p>
          <a:p>
            <a:r>
              <a:rPr lang="en-US"/>
              <a:t>Round brackets</a:t>
            </a:r>
          </a:p>
          <a:p>
            <a:endParaRPr lang="en-US"/>
          </a:p>
        </p:txBody>
      </p:sp>
      <p:pic>
        <p:nvPicPr>
          <p:cNvPr id="5" name="Picture 4">
            <a:extLst>
              <a:ext uri="{FF2B5EF4-FFF2-40B4-BE49-F238E27FC236}">
                <a16:creationId xmlns:a16="http://schemas.microsoft.com/office/drawing/2014/main" id="{869A7F7D-2E20-7559-B50C-49B295CA60F3}"/>
              </a:ext>
            </a:extLst>
          </p:cNvPr>
          <p:cNvPicPr>
            <a:picLocks noChangeAspect="1"/>
          </p:cNvPicPr>
          <p:nvPr/>
        </p:nvPicPr>
        <p:blipFill>
          <a:blip r:embed="rId2"/>
          <a:stretch>
            <a:fillRect/>
          </a:stretch>
        </p:blipFill>
        <p:spPr>
          <a:xfrm>
            <a:off x="4396185" y="573189"/>
            <a:ext cx="7178662" cy="3208298"/>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478A390D-FB45-6508-D0BE-3FD2DEF351B0}"/>
              </a:ext>
            </a:extLst>
          </p:cNvPr>
          <p:cNvSpPr txBox="1"/>
          <p:nvPr/>
        </p:nvSpPr>
        <p:spPr>
          <a:xfrm>
            <a:off x="617153" y="2741268"/>
            <a:ext cx="339762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Note: </a:t>
            </a:r>
          </a:p>
          <a:p>
            <a:r>
              <a:rPr lang="en-US" b="1"/>
              <a:t>Tuple</a:t>
            </a:r>
            <a:r>
              <a:rPr lang="en-US"/>
              <a:t> is </a:t>
            </a:r>
            <a:r>
              <a:rPr lang="en-US" b="1">
                <a:highlight>
                  <a:srgbClr val="FFFF00"/>
                </a:highlight>
              </a:rPr>
              <a:t>more secure </a:t>
            </a:r>
            <a:r>
              <a:rPr lang="en-US"/>
              <a:t>than the </a:t>
            </a:r>
            <a:r>
              <a:rPr lang="en-US" b="1"/>
              <a:t>List</a:t>
            </a:r>
          </a:p>
        </p:txBody>
      </p:sp>
      <p:pic>
        <p:nvPicPr>
          <p:cNvPr id="12" name="Picture 11">
            <a:extLst>
              <a:ext uri="{FF2B5EF4-FFF2-40B4-BE49-F238E27FC236}">
                <a16:creationId xmlns:a16="http://schemas.microsoft.com/office/drawing/2014/main" id="{8E2B8427-7AF4-0AA7-07D9-536FFC6E21DA}"/>
              </a:ext>
            </a:extLst>
          </p:cNvPr>
          <p:cNvPicPr>
            <a:picLocks noChangeAspect="1"/>
          </p:cNvPicPr>
          <p:nvPr/>
        </p:nvPicPr>
        <p:blipFill>
          <a:blip r:embed="rId3"/>
          <a:stretch>
            <a:fillRect/>
          </a:stretch>
        </p:blipFill>
        <p:spPr>
          <a:xfrm>
            <a:off x="396107" y="4422213"/>
            <a:ext cx="4625741" cy="1836579"/>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19A46B13-AEF2-E522-4D98-E7C5E7AB381A}"/>
              </a:ext>
            </a:extLst>
          </p:cNvPr>
          <p:cNvSpPr txBox="1"/>
          <p:nvPr/>
        </p:nvSpPr>
        <p:spPr>
          <a:xfrm>
            <a:off x="396107" y="3781487"/>
            <a:ext cx="3916370"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Note: </a:t>
            </a:r>
          </a:p>
          <a:p>
            <a:r>
              <a:rPr lang="en-US" b="1"/>
              <a:t>2 Tuples</a:t>
            </a:r>
            <a:r>
              <a:rPr lang="en-US"/>
              <a:t> can be concatenated/joined</a:t>
            </a:r>
            <a:endParaRPr lang="en-US" b="1"/>
          </a:p>
        </p:txBody>
      </p:sp>
    </p:spTree>
    <p:extLst>
      <p:ext uri="{BB962C8B-B14F-4D97-AF65-F5344CB8AC3E}">
        <p14:creationId xmlns:p14="http://schemas.microsoft.com/office/powerpoint/2010/main" val="179141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test/access/extract value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568135" y="1690688"/>
            <a:ext cx="4130398" cy="1265029"/>
          </a:xfrm>
        </p:spPr>
        <p:txBody>
          <a:bodyPr>
            <a:normAutofit fontScale="40000" lnSpcReduction="20000"/>
          </a:bodyPr>
          <a:lstStyle/>
          <a:p>
            <a:r>
              <a:rPr lang="en-US"/>
              <a:t>Set is Mutable </a:t>
            </a:r>
          </a:p>
          <a:p>
            <a:r>
              <a:rPr lang="en-US"/>
              <a:t>Values are not stored in the same order they are added. </a:t>
            </a:r>
          </a:p>
          <a:p>
            <a:r>
              <a:rPr lang="en-US">
                <a:highlight>
                  <a:srgbClr val="FFFF00"/>
                </a:highlight>
              </a:rPr>
              <a:t>We </a:t>
            </a:r>
            <a:r>
              <a:rPr lang="en-US" b="1">
                <a:highlight>
                  <a:srgbClr val="FFFF00"/>
                </a:highlight>
              </a:rPr>
              <a:t>cannot</a:t>
            </a:r>
            <a:r>
              <a:rPr lang="en-US">
                <a:highlight>
                  <a:srgbClr val="FFFF00"/>
                </a:highlight>
              </a:rPr>
              <a:t> extract a specific value from a set without using </a:t>
            </a:r>
            <a:r>
              <a:rPr lang="en-US" b="1"/>
              <a:t>For </a:t>
            </a:r>
            <a:r>
              <a:rPr lang="en-US"/>
              <a:t>Loop</a:t>
            </a:r>
          </a:p>
          <a:p>
            <a:r>
              <a:rPr lang="en-US"/>
              <a:t>Written in {}</a:t>
            </a:r>
          </a:p>
        </p:txBody>
      </p:sp>
      <p:pic>
        <p:nvPicPr>
          <p:cNvPr id="5" name="Picture 4">
            <a:extLst>
              <a:ext uri="{FF2B5EF4-FFF2-40B4-BE49-F238E27FC236}">
                <a16:creationId xmlns:a16="http://schemas.microsoft.com/office/drawing/2014/main" id="{D5BBDEBC-760D-634F-7E10-D03722326368}"/>
              </a:ext>
            </a:extLst>
          </p:cNvPr>
          <p:cNvPicPr>
            <a:picLocks noChangeAspect="1"/>
          </p:cNvPicPr>
          <p:nvPr/>
        </p:nvPicPr>
        <p:blipFill>
          <a:blip r:embed="rId2"/>
          <a:stretch>
            <a:fillRect/>
          </a:stretch>
        </p:blipFill>
        <p:spPr>
          <a:xfrm>
            <a:off x="4896184" y="4508685"/>
            <a:ext cx="3970364" cy="1257409"/>
          </a:xfrm>
          <a:prstGeom prst="rect">
            <a:avLst/>
          </a:prstGeom>
        </p:spPr>
      </p:pic>
      <p:sp>
        <p:nvSpPr>
          <p:cNvPr id="6" name="TextBox 5">
            <a:extLst>
              <a:ext uri="{FF2B5EF4-FFF2-40B4-BE49-F238E27FC236}">
                <a16:creationId xmlns:a16="http://schemas.microsoft.com/office/drawing/2014/main" id="{768AD9AB-40E2-F23D-7E25-5BD291788726}"/>
              </a:ext>
            </a:extLst>
          </p:cNvPr>
          <p:cNvSpPr txBox="1"/>
          <p:nvPr/>
        </p:nvSpPr>
        <p:spPr>
          <a:xfrm>
            <a:off x="4950178" y="4023719"/>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Extract from Set:</a:t>
            </a:r>
            <a:endParaRPr lang="en-US" b="1"/>
          </a:p>
        </p:txBody>
      </p:sp>
      <p:pic>
        <p:nvPicPr>
          <p:cNvPr id="8" name="Picture 7">
            <a:extLst>
              <a:ext uri="{FF2B5EF4-FFF2-40B4-BE49-F238E27FC236}">
                <a16:creationId xmlns:a16="http://schemas.microsoft.com/office/drawing/2014/main" id="{8C447A05-0433-4E0F-AD12-6E3F46827695}"/>
              </a:ext>
            </a:extLst>
          </p:cNvPr>
          <p:cNvPicPr>
            <a:picLocks noChangeAspect="1"/>
          </p:cNvPicPr>
          <p:nvPr/>
        </p:nvPicPr>
        <p:blipFill>
          <a:blip r:embed="rId3"/>
          <a:stretch>
            <a:fillRect/>
          </a:stretch>
        </p:blipFill>
        <p:spPr>
          <a:xfrm>
            <a:off x="5097601" y="2654634"/>
            <a:ext cx="4130398" cy="1265030"/>
          </a:xfrm>
          <a:prstGeom prst="rect">
            <a:avLst/>
          </a:prstGeom>
        </p:spPr>
      </p:pic>
      <p:sp>
        <p:nvSpPr>
          <p:cNvPr id="9" name="TextBox 8">
            <a:extLst>
              <a:ext uri="{FF2B5EF4-FFF2-40B4-BE49-F238E27FC236}">
                <a16:creationId xmlns:a16="http://schemas.microsoft.com/office/drawing/2014/main" id="{1B48D802-4201-39F3-4A6A-AA8A67024C73}"/>
              </a:ext>
            </a:extLst>
          </p:cNvPr>
          <p:cNvSpPr txBox="1"/>
          <p:nvPr/>
        </p:nvSpPr>
        <p:spPr>
          <a:xfrm>
            <a:off x="5097601" y="2127879"/>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Check value exists in Set or not:</a:t>
            </a:r>
            <a:endParaRPr lang="en-US" b="1"/>
          </a:p>
        </p:txBody>
      </p:sp>
    </p:spTree>
    <p:extLst>
      <p:ext uri="{BB962C8B-B14F-4D97-AF65-F5344CB8AC3E}">
        <p14:creationId xmlns:p14="http://schemas.microsoft.com/office/powerpoint/2010/main" val="60782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488577" y="2382192"/>
            <a:ext cx="10515600" cy="1325563"/>
          </a:xfrm>
          <a:effectLst>
            <a:outerShdw blurRad="63500" sx="102000" sy="102000" algn="ctr" rotWithShape="0">
              <a:prstClr val="black">
                <a:alpha val="40000"/>
              </a:prstClr>
            </a:outerShdw>
          </a:effectLst>
        </p:spPr>
        <p:txBody>
          <a:bodyPr/>
          <a:lstStyle/>
          <a:p>
            <a:r>
              <a:rPr lang="en-US" sz="5400" b="1">
                <a:ln w="0"/>
                <a:solidFill>
                  <a:schemeClr val="accent1"/>
                </a:solidFill>
                <a:effectLst>
                  <a:outerShdw blurRad="38100" dist="25400" dir="5400000" algn="ctr" rotWithShape="0">
                    <a:srgbClr val="6E747A">
                      <a:alpha val="43000"/>
                    </a:srgbClr>
                  </a:outerShdw>
                </a:effectLst>
              </a:rPr>
              <a:t>Set{}: Add/Updated </a:t>
            </a:r>
            <a:r>
              <a:rPr lang="en-US"/>
              <a:t>in Python</a:t>
            </a:r>
          </a:p>
        </p:txBody>
      </p:sp>
      <p:sp>
        <p:nvSpPr>
          <p:cNvPr id="6" name="TextBox 5">
            <a:extLst>
              <a:ext uri="{FF2B5EF4-FFF2-40B4-BE49-F238E27FC236}">
                <a16:creationId xmlns:a16="http://schemas.microsoft.com/office/drawing/2014/main" id="{768AD9AB-40E2-F23D-7E25-5BD291788726}"/>
              </a:ext>
            </a:extLst>
          </p:cNvPr>
          <p:cNvSpPr txBox="1"/>
          <p:nvPr/>
        </p:nvSpPr>
        <p:spPr>
          <a:xfrm>
            <a:off x="5097601" y="504418"/>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Add() -&gt; adds only single element </a:t>
            </a:r>
            <a:endParaRPr lang="en-US" b="1"/>
          </a:p>
        </p:txBody>
      </p:sp>
      <p:sp>
        <p:nvSpPr>
          <p:cNvPr id="9" name="TextBox 8">
            <a:extLst>
              <a:ext uri="{FF2B5EF4-FFF2-40B4-BE49-F238E27FC236}">
                <a16:creationId xmlns:a16="http://schemas.microsoft.com/office/drawing/2014/main" id="{1B48D802-4201-39F3-4A6A-AA8A67024C73}"/>
              </a:ext>
            </a:extLst>
          </p:cNvPr>
          <p:cNvSpPr txBox="1"/>
          <p:nvPr/>
        </p:nvSpPr>
        <p:spPr>
          <a:xfrm>
            <a:off x="4505931" y="3707755"/>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Update() -&gt; adds multiple elements</a:t>
            </a:r>
            <a:endParaRPr lang="en-US" b="1"/>
          </a:p>
        </p:txBody>
      </p:sp>
      <p:pic>
        <p:nvPicPr>
          <p:cNvPr id="11" name="Picture 10">
            <a:extLst>
              <a:ext uri="{FF2B5EF4-FFF2-40B4-BE49-F238E27FC236}">
                <a16:creationId xmlns:a16="http://schemas.microsoft.com/office/drawing/2014/main" id="{0B62EC3F-E151-1637-37D3-81B2AAAC24E2}"/>
              </a:ext>
            </a:extLst>
          </p:cNvPr>
          <p:cNvPicPr>
            <a:picLocks noChangeAspect="1"/>
          </p:cNvPicPr>
          <p:nvPr/>
        </p:nvPicPr>
        <p:blipFill>
          <a:blip r:embed="rId2"/>
          <a:stretch>
            <a:fillRect/>
          </a:stretch>
        </p:blipFill>
        <p:spPr>
          <a:xfrm>
            <a:off x="5343334" y="965458"/>
            <a:ext cx="5906012" cy="1531753"/>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D8E67A2E-7CC0-1833-35DD-6E367C5F2F9A}"/>
              </a:ext>
            </a:extLst>
          </p:cNvPr>
          <p:cNvPicPr>
            <a:picLocks noChangeAspect="1"/>
          </p:cNvPicPr>
          <p:nvPr/>
        </p:nvPicPr>
        <p:blipFill>
          <a:blip r:embed="rId3"/>
          <a:stretch>
            <a:fillRect/>
          </a:stretch>
        </p:blipFill>
        <p:spPr>
          <a:xfrm>
            <a:off x="2060456" y="4166452"/>
            <a:ext cx="7049111" cy="21871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0621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255495" y="132044"/>
            <a:ext cx="10080811" cy="585134"/>
          </a:xfrm>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remove/discard/clear/del </a:t>
            </a:r>
            <a:r>
              <a:rPr lang="en-US"/>
              <a:t>in Python</a:t>
            </a:r>
          </a:p>
        </p:txBody>
      </p:sp>
      <p:pic>
        <p:nvPicPr>
          <p:cNvPr id="7" name="Picture 6">
            <a:extLst>
              <a:ext uri="{FF2B5EF4-FFF2-40B4-BE49-F238E27FC236}">
                <a16:creationId xmlns:a16="http://schemas.microsoft.com/office/drawing/2014/main" id="{7032C416-CA79-EB79-87A2-7774C0036355}"/>
              </a:ext>
            </a:extLst>
          </p:cNvPr>
          <p:cNvPicPr>
            <a:picLocks noChangeAspect="1"/>
          </p:cNvPicPr>
          <p:nvPr/>
        </p:nvPicPr>
        <p:blipFill>
          <a:blip r:embed="rId2"/>
          <a:stretch>
            <a:fillRect/>
          </a:stretch>
        </p:blipFill>
        <p:spPr>
          <a:xfrm>
            <a:off x="345182" y="926708"/>
            <a:ext cx="7046772" cy="3245224"/>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7C6B852E-8A66-896A-CEB2-E672F6531774}"/>
              </a:ext>
            </a:extLst>
          </p:cNvPr>
          <p:cNvSpPr txBox="1"/>
          <p:nvPr/>
        </p:nvSpPr>
        <p:spPr>
          <a:xfrm>
            <a:off x="3868568" y="1670771"/>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remove() </a:t>
            </a:r>
            <a:r>
              <a:rPr lang="en-US"/>
              <a:t>-&gt; deletes an element</a:t>
            </a:r>
            <a:endParaRPr lang="en-US" b="1"/>
          </a:p>
        </p:txBody>
      </p:sp>
      <p:sp>
        <p:nvSpPr>
          <p:cNvPr id="10" name="TextBox 9">
            <a:extLst>
              <a:ext uri="{FF2B5EF4-FFF2-40B4-BE49-F238E27FC236}">
                <a16:creationId xmlns:a16="http://schemas.microsoft.com/office/drawing/2014/main" id="{7DBB2BE3-B19B-8C90-22D2-C06F992C4172}"/>
              </a:ext>
            </a:extLst>
          </p:cNvPr>
          <p:cNvSpPr txBox="1"/>
          <p:nvPr/>
        </p:nvSpPr>
        <p:spPr>
          <a:xfrm>
            <a:off x="5826753" y="2151380"/>
            <a:ext cx="4988085"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remove() throws </a:t>
            </a:r>
            <a:r>
              <a:rPr lang="en-US" b="1">
                <a:solidFill>
                  <a:srgbClr val="FF0000"/>
                </a:solidFill>
              </a:rPr>
              <a:t>error when non-listed items is requested.</a:t>
            </a:r>
          </a:p>
        </p:txBody>
      </p:sp>
      <p:sp>
        <p:nvSpPr>
          <p:cNvPr id="12" name="TextBox 11">
            <a:extLst>
              <a:ext uri="{FF2B5EF4-FFF2-40B4-BE49-F238E27FC236}">
                <a16:creationId xmlns:a16="http://schemas.microsoft.com/office/drawing/2014/main" id="{FE59D470-084E-B4A2-7636-EE357CB4E84C}"/>
              </a:ext>
            </a:extLst>
          </p:cNvPr>
          <p:cNvSpPr txBox="1"/>
          <p:nvPr/>
        </p:nvSpPr>
        <p:spPr>
          <a:xfrm>
            <a:off x="4903693" y="3258531"/>
            <a:ext cx="5730440"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discard() </a:t>
            </a:r>
            <a:r>
              <a:rPr lang="en-US"/>
              <a:t>-&gt; deletes an element</a:t>
            </a:r>
          </a:p>
          <a:p>
            <a:r>
              <a:rPr lang="en-US" b="1">
                <a:solidFill>
                  <a:srgbClr val="FF0000"/>
                </a:solidFill>
              </a:rPr>
              <a:t>but does not throw any error when items is not listed</a:t>
            </a:r>
          </a:p>
        </p:txBody>
      </p:sp>
      <p:pic>
        <p:nvPicPr>
          <p:cNvPr id="15" name="Picture 14">
            <a:extLst>
              <a:ext uri="{FF2B5EF4-FFF2-40B4-BE49-F238E27FC236}">
                <a16:creationId xmlns:a16="http://schemas.microsoft.com/office/drawing/2014/main" id="{C898F48B-EBD5-4ED6-2335-9DBDC7294710}"/>
              </a:ext>
            </a:extLst>
          </p:cNvPr>
          <p:cNvPicPr>
            <a:picLocks noChangeAspect="1"/>
          </p:cNvPicPr>
          <p:nvPr/>
        </p:nvPicPr>
        <p:blipFill>
          <a:blip r:embed="rId3"/>
          <a:stretch>
            <a:fillRect/>
          </a:stretch>
        </p:blipFill>
        <p:spPr>
          <a:xfrm>
            <a:off x="441108" y="4577575"/>
            <a:ext cx="5213997" cy="1536353"/>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4E01508A-FD17-4F71-2BBF-AF2EA712EAA9}"/>
              </a:ext>
            </a:extLst>
          </p:cNvPr>
          <p:cNvSpPr txBox="1"/>
          <p:nvPr/>
        </p:nvSpPr>
        <p:spPr>
          <a:xfrm>
            <a:off x="4029932" y="5352121"/>
            <a:ext cx="263084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clear() </a:t>
            </a:r>
            <a:r>
              <a:rPr lang="en-US"/>
              <a:t>empties the items in the set</a:t>
            </a:r>
            <a:endParaRPr lang="en-US" b="1"/>
          </a:p>
        </p:txBody>
      </p:sp>
      <p:pic>
        <p:nvPicPr>
          <p:cNvPr id="18" name="Picture 17">
            <a:extLst>
              <a:ext uri="{FF2B5EF4-FFF2-40B4-BE49-F238E27FC236}">
                <a16:creationId xmlns:a16="http://schemas.microsoft.com/office/drawing/2014/main" id="{1C9A444F-AE80-8851-2451-BAF6395E4DE5}"/>
              </a:ext>
            </a:extLst>
          </p:cNvPr>
          <p:cNvPicPr>
            <a:picLocks noChangeAspect="1"/>
          </p:cNvPicPr>
          <p:nvPr/>
        </p:nvPicPr>
        <p:blipFill>
          <a:blip r:embed="rId4"/>
          <a:stretch>
            <a:fillRect/>
          </a:stretch>
        </p:blipFill>
        <p:spPr>
          <a:xfrm>
            <a:off x="6956905" y="4399622"/>
            <a:ext cx="4793987" cy="516373"/>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AB06DF91-28C2-9F22-9159-0C4868AE48FA}"/>
              </a:ext>
            </a:extLst>
          </p:cNvPr>
          <p:cNvSpPr txBox="1"/>
          <p:nvPr/>
        </p:nvSpPr>
        <p:spPr>
          <a:xfrm>
            <a:off x="7508237" y="5041423"/>
            <a:ext cx="352731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del command </a:t>
            </a:r>
            <a:r>
              <a:rPr lang="en-US"/>
              <a:t>deletes the set</a:t>
            </a:r>
            <a:endParaRPr lang="en-US" b="1"/>
          </a:p>
        </p:txBody>
      </p:sp>
    </p:spTree>
    <p:extLst>
      <p:ext uri="{BB962C8B-B14F-4D97-AF65-F5344CB8AC3E}">
        <p14:creationId xmlns:p14="http://schemas.microsoft.com/office/powerpoint/2010/main" val="37477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3608</Words>
  <Application>Microsoft Office PowerPoint</Application>
  <PresentationFormat>Widescreen</PresentationFormat>
  <Paragraphs>426</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Courier New</vt:lpstr>
      <vt:lpstr>JetBrains Mono</vt:lpstr>
      <vt:lpstr>Söhne</vt:lpstr>
      <vt:lpstr>Office Theme</vt:lpstr>
      <vt:lpstr>Mutable &amp; Immutable:</vt:lpstr>
      <vt:lpstr>Collections in Python</vt:lpstr>
      <vt:lpstr>List [] in Python</vt:lpstr>
      <vt:lpstr>Convert string to a List[] using split()</vt:lpstr>
      <vt:lpstr>List[] Join/combine in Python</vt:lpstr>
      <vt:lpstr>Tuple() in Python</vt:lpstr>
      <vt:lpstr>Set{}: test/access/extract value in Python</vt:lpstr>
      <vt:lpstr>Set{}: Add/Updated in Python</vt:lpstr>
      <vt:lpstr>Set{}: remove/discard/clear/del in Python</vt:lpstr>
      <vt:lpstr>Set {}: join in Python</vt:lpstr>
      <vt:lpstr>Dictionary{} (Hash-Map in java) in Python</vt:lpstr>
      <vt:lpstr>Dictionary{}: To add [Keys] = value in Python</vt:lpstr>
      <vt:lpstr>Dictionary{}: to remove Keys &amp; it’s value in Python</vt:lpstr>
      <vt:lpstr>Function: Arguments/ parameters  in Python</vt:lpstr>
      <vt:lpstr>Structure &amp; Object Oriented  language - Python</vt:lpstr>
      <vt:lpstr>Class &amp; Objects</vt:lpstr>
      <vt:lpstr>Function vs Method vs Constructor</vt:lpstr>
      <vt:lpstr>Class variables </vt:lpstr>
      <vt:lpstr>Global - Class - Local variables </vt:lpstr>
      <vt:lpstr>constructor- Class </vt:lpstr>
      <vt:lpstr>Super().. Inheritance – Class continued…  </vt:lpstr>
      <vt:lpstr>Try, &lt;except or else&gt;, finally</vt:lpstr>
      <vt:lpstr>raise &lt;user defined exception&gt;</vt:lpstr>
      <vt:lpstr>Try, except</vt:lpstr>
      <vt:lpstr>PowerPoint Presentation</vt:lpstr>
      <vt:lpstr>1. Create new Project &amp; Install required packages/plugins</vt:lpstr>
      <vt:lpstr>Steps:</vt:lpstr>
      <vt:lpstr>diff btwn selenium.webdriver &amp; selenium import webdriver</vt:lpstr>
      <vt:lpstr>Driver basics with new version</vt:lpstr>
      <vt:lpstr>Driver basics with new version</vt:lpstr>
      <vt:lpstr>if browsers &amp; raise to catch exception</vt:lpstr>
      <vt:lpstr>driver.find_element(By. XPATH/ NAME, ‘…’)</vt:lpstr>
      <vt:lpstr>Create a method for Dropdown  Select()</vt:lpstr>
      <vt:lpstr>Generic Dropdown List, single value, all values …continued</vt:lpstr>
      <vt:lpstr>Mouse: ActionsChains -&gt; move_to_element(element)</vt:lpstr>
      <vt:lpstr>Mouse: ActionChains -&gt; dragAndDrop(element)</vt:lpstr>
      <vt:lpstr>Mouse: ActionChains -&gt; sendkeys .. Enter an input value</vt:lpstr>
      <vt:lpstr>Wait …. explicitly wait list presence_of_all_elements_located((locator))</vt:lpstr>
      <vt:lpstr>Wait …. explicitly wait  presence_of_element_located((locator))</vt:lpstr>
      <vt:lpstr>Read Excel – xlrd package: pip install xlrd</vt:lpstr>
      <vt:lpstr>Data Driven – Read Excel in Python</vt:lpstr>
      <vt:lpstr>driver.find_element(By.Name, ‘…’)</vt:lpstr>
      <vt:lpstr>Ways to run python code: scriptname.py</vt:lpstr>
      <vt:lpstr>2. Create folder structure</vt:lpstr>
      <vt:lpstr>PowerPoint Presentation</vt:lpstr>
      <vt:lpstr>PowerPoint Presentation</vt:lpstr>
      <vt:lpstr>PowerPoint Presentation</vt:lpstr>
      <vt:lpstr>Conftest.py file must be created</vt:lpstr>
      <vt:lpstr>Fixtures &amp; Conftest.py </vt:lpstr>
      <vt:lpstr>@pytest.mark.parametrize("param1, param2, ...", [...])</vt:lpstr>
      <vt:lpstr>Parametrize example </vt:lpstr>
      <vt:lpstr>POM</vt:lpstr>
      <vt:lpstr>POM</vt:lpstr>
      <vt:lpstr>Unittest vs Pytest</vt:lpstr>
      <vt:lpstr>Import log to file under Utilities</vt:lpstr>
      <vt:lpstr>Import log to Console under Utilities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Mutable &amp; Immutable:</dc:title>
  <dc:creator>Sindhu Sudhakaran</dc:creator>
  <cp:lastModifiedBy>Sindhu Sudhakaran</cp:lastModifiedBy>
  <cp:revision>3</cp:revision>
  <dcterms:created xsi:type="dcterms:W3CDTF">2023-10-07T22:48:56Z</dcterms:created>
  <dcterms:modified xsi:type="dcterms:W3CDTF">2023-10-09T02:04:48Z</dcterms:modified>
</cp:coreProperties>
</file>